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56" r:id="rId6"/>
    <p:sldId id="299" r:id="rId7"/>
    <p:sldId id="300" r:id="rId8"/>
    <p:sldId id="301" r:id="rId9"/>
    <p:sldId id="302" r:id="rId10"/>
    <p:sldId id="303" r:id="rId11"/>
    <p:sldId id="304" r:id="rId12"/>
    <p:sldId id="305" r:id="rId13"/>
    <p:sldId id="306" r:id="rId14"/>
    <p:sldId id="313" r:id="rId15"/>
    <p:sldId id="316" r:id="rId16"/>
    <p:sldId id="318" r:id="rId17"/>
    <p:sldId id="317" r:id="rId18"/>
    <p:sldId id="319" r:id="rId19"/>
    <p:sldId id="321" r:id="rId20"/>
    <p:sldId id="322" r:id="rId21"/>
    <p:sldId id="323" r:id="rId22"/>
    <p:sldId id="324" r:id="rId23"/>
    <p:sldId id="326" r:id="rId24"/>
    <p:sldId id="325" r:id="rId25"/>
    <p:sldId id="310" r:id="rId26"/>
    <p:sldId id="311" r:id="rId27"/>
    <p:sldId id="327"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441AF0-C476-437E-962F-2BCF395D4D39}">
          <p14:sldIdLst>
            <p14:sldId id="298"/>
            <p14:sldId id="256"/>
            <p14:sldId id="299"/>
            <p14:sldId id="300"/>
            <p14:sldId id="301"/>
            <p14:sldId id="302"/>
            <p14:sldId id="303"/>
            <p14:sldId id="304"/>
            <p14:sldId id="305"/>
            <p14:sldId id="306"/>
            <p14:sldId id="313"/>
            <p14:sldId id="316"/>
            <p14:sldId id="318"/>
            <p14:sldId id="317"/>
            <p14:sldId id="319"/>
            <p14:sldId id="321"/>
            <p14:sldId id="322"/>
            <p14:sldId id="323"/>
            <p14:sldId id="324"/>
            <p14:sldId id="326"/>
            <p14:sldId id="325"/>
            <p14:sldId id="310"/>
            <p14:sldId id="311"/>
            <p14:sldId id="327"/>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19" autoAdjust="0"/>
  </p:normalViewPr>
  <p:slideViewPr>
    <p:cSldViewPr snapToGrid="0">
      <p:cViewPr varScale="1">
        <p:scale>
          <a:sx n="97" d="100"/>
          <a:sy n="97" d="100"/>
        </p:scale>
        <p:origin x="8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ghthouselabs.ca/en/blog/the-five-stages-of-data-analysis" TargetMode="External"/><Relationship Id="rId2" Type="http://schemas.openxmlformats.org/officeDocument/2006/relationships/hyperlink" Target="https://www.analyticsvidhya.com/blog/2021/02/an-intuitive-guide-to-visualization-in-python/" TargetMode="External"/><Relationship Id="rId1" Type="http://schemas.openxmlformats.org/officeDocument/2006/relationships/slideLayout" Target="../slideLayouts/slideLayout6.xml"/><Relationship Id="rId4" Type="http://schemas.openxmlformats.org/officeDocument/2006/relationships/hyperlink" Target="https://www.jovian.ai/"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2881189" cy="2071048"/>
          </a:xfrm>
        </p:spPr>
        <p:txBody>
          <a:bodyPr anchor="b">
            <a:normAutofit fontScale="90000"/>
          </a:bodyPr>
          <a:lstStyle/>
          <a:p>
            <a:r>
              <a:rPr lang="en-US" sz="4400" dirty="0">
                <a:solidFill>
                  <a:schemeClr val="tx1"/>
                </a:solidFill>
              </a:rPr>
              <a:t>TRACKING CORONA VIRUS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C43A-D720-4978-B8C0-3DA977101995}"/>
              </a:ext>
            </a:extLst>
          </p:cNvPr>
          <p:cNvSpPr>
            <a:spLocks noGrp="1"/>
          </p:cNvSpPr>
          <p:nvPr>
            <p:ph type="title"/>
          </p:nvPr>
        </p:nvSpPr>
        <p:spPr>
          <a:xfrm>
            <a:off x="1066800" y="206734"/>
            <a:ext cx="9899374" cy="1450757"/>
          </a:xfrm>
        </p:spPr>
        <p:txBody>
          <a:bodyPr>
            <a:normAutofit/>
          </a:bodyPr>
          <a:lstStyle/>
          <a:p>
            <a:r>
              <a:rPr lang="en-US" sz="3600" b="1" i="1" dirty="0"/>
              <a:t>Proposed solution</a:t>
            </a:r>
            <a:endParaRPr lang="en-IN" sz="3600" b="1" i="1" dirty="0"/>
          </a:p>
        </p:txBody>
      </p:sp>
      <p:sp>
        <p:nvSpPr>
          <p:cNvPr id="3" name="TextBox 2">
            <a:extLst>
              <a:ext uri="{FF2B5EF4-FFF2-40B4-BE49-F238E27FC236}">
                <a16:creationId xmlns:a16="http://schemas.microsoft.com/office/drawing/2014/main" id="{9699724C-A7D8-4EE0-AE76-EBBCB122ABA6}"/>
              </a:ext>
            </a:extLst>
          </p:cNvPr>
          <p:cNvSpPr txBox="1"/>
          <p:nvPr/>
        </p:nvSpPr>
        <p:spPr>
          <a:xfrm>
            <a:off x="3490623" y="1979874"/>
            <a:ext cx="6209969" cy="646331"/>
          </a:xfrm>
          <a:prstGeom prst="rect">
            <a:avLst/>
          </a:prstGeom>
          <a:noFill/>
        </p:spPr>
        <p:txBody>
          <a:bodyPr wrap="square" rtlCol="0">
            <a:spAutoFit/>
          </a:bodyPr>
          <a:lstStyle/>
          <a:p>
            <a:r>
              <a:rPr lang="en-US" sz="3600" b="1" i="1" dirty="0">
                <a:solidFill>
                  <a:srgbClr val="FF0000"/>
                </a:solidFill>
              </a:rPr>
              <a:t>TRACKING CORONA VIRUS</a:t>
            </a:r>
            <a:endParaRPr lang="en-IN" sz="3600" b="1" i="1" dirty="0">
              <a:solidFill>
                <a:srgbClr val="FF0000"/>
              </a:solidFill>
            </a:endParaRPr>
          </a:p>
        </p:txBody>
      </p:sp>
      <p:pic>
        <p:nvPicPr>
          <p:cNvPr id="4" name="Picture 3">
            <a:extLst>
              <a:ext uri="{FF2B5EF4-FFF2-40B4-BE49-F238E27FC236}">
                <a16:creationId xmlns:a16="http://schemas.microsoft.com/office/drawing/2014/main" id="{E8131E36-9F47-49EB-BE00-5152427168FB}"/>
              </a:ext>
            </a:extLst>
          </p:cNvPr>
          <p:cNvPicPr>
            <a:picLocks noChangeAspect="1"/>
          </p:cNvPicPr>
          <p:nvPr/>
        </p:nvPicPr>
        <p:blipFill rotWithShape="1">
          <a:blip r:embed="rId2"/>
          <a:srcRect l="321" t="8150" r="108" b="5730"/>
          <a:stretch/>
        </p:blipFill>
        <p:spPr>
          <a:xfrm>
            <a:off x="3299790" y="2903155"/>
            <a:ext cx="6205515" cy="3100080"/>
          </a:xfrm>
          <a:prstGeom prst="rect">
            <a:avLst/>
          </a:prstGeom>
        </p:spPr>
      </p:pic>
    </p:spTree>
    <p:extLst>
      <p:ext uri="{BB962C8B-B14F-4D97-AF65-F5344CB8AC3E}">
        <p14:creationId xmlns:p14="http://schemas.microsoft.com/office/powerpoint/2010/main" val="275992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8CB9-2CC5-4FFF-86BB-FE73CFB67BED}"/>
              </a:ext>
            </a:extLst>
          </p:cNvPr>
          <p:cNvPicPr>
            <a:picLocks noChangeAspect="1"/>
          </p:cNvPicPr>
          <p:nvPr/>
        </p:nvPicPr>
        <p:blipFill rotWithShape="1">
          <a:blip r:embed="rId2"/>
          <a:srcRect l="1" t="8116" r="1" b="6436"/>
          <a:stretch/>
        </p:blipFill>
        <p:spPr>
          <a:xfrm>
            <a:off x="380081" y="0"/>
            <a:ext cx="4939342" cy="3299791"/>
          </a:xfrm>
          <a:prstGeom prst="rect">
            <a:avLst/>
          </a:prstGeom>
        </p:spPr>
      </p:pic>
      <p:sp>
        <p:nvSpPr>
          <p:cNvPr id="7" name="TextBox 6">
            <a:extLst>
              <a:ext uri="{FF2B5EF4-FFF2-40B4-BE49-F238E27FC236}">
                <a16:creationId xmlns:a16="http://schemas.microsoft.com/office/drawing/2014/main" id="{B9B4BC72-682D-464A-92CF-768BC2B2C7DD}"/>
              </a:ext>
            </a:extLst>
          </p:cNvPr>
          <p:cNvSpPr txBox="1"/>
          <p:nvPr/>
        </p:nvSpPr>
        <p:spPr>
          <a:xfrm>
            <a:off x="2504661" y="4786685"/>
            <a:ext cx="2568271" cy="523220"/>
          </a:xfrm>
          <a:prstGeom prst="rect">
            <a:avLst/>
          </a:prstGeom>
          <a:noFill/>
        </p:spPr>
        <p:txBody>
          <a:bodyPr wrap="square" rtlCol="0">
            <a:spAutoFit/>
          </a:bodyPr>
          <a:lstStyle/>
          <a:p>
            <a:r>
              <a:rPr lang="en-US" sz="2800" b="1" dirty="0"/>
              <a:t>Covid News</a:t>
            </a:r>
            <a:endParaRPr lang="en-IN" sz="2800" b="1" dirty="0"/>
          </a:p>
        </p:txBody>
      </p:sp>
      <p:sp>
        <p:nvSpPr>
          <p:cNvPr id="8" name="TextBox 7">
            <a:extLst>
              <a:ext uri="{FF2B5EF4-FFF2-40B4-BE49-F238E27FC236}">
                <a16:creationId xmlns:a16="http://schemas.microsoft.com/office/drawing/2014/main" id="{4D24BB7A-EA49-4BB3-8F15-D91FF38B29E7}"/>
              </a:ext>
            </a:extLst>
          </p:cNvPr>
          <p:cNvSpPr txBox="1"/>
          <p:nvPr/>
        </p:nvSpPr>
        <p:spPr>
          <a:xfrm>
            <a:off x="6710901" y="1280160"/>
            <a:ext cx="2353586" cy="461665"/>
          </a:xfrm>
          <a:prstGeom prst="rect">
            <a:avLst/>
          </a:prstGeom>
          <a:noFill/>
        </p:spPr>
        <p:txBody>
          <a:bodyPr wrap="square" rtlCol="0">
            <a:spAutoFit/>
          </a:bodyPr>
          <a:lstStyle/>
          <a:p>
            <a:r>
              <a:rPr lang="en-US" sz="2400" b="1" dirty="0"/>
              <a:t>Covid Cases</a:t>
            </a:r>
            <a:endParaRPr lang="en-IN" sz="2400" b="1" dirty="0"/>
          </a:p>
        </p:txBody>
      </p:sp>
      <p:pic>
        <p:nvPicPr>
          <p:cNvPr id="3" name="Picture 2">
            <a:extLst>
              <a:ext uri="{FF2B5EF4-FFF2-40B4-BE49-F238E27FC236}">
                <a16:creationId xmlns:a16="http://schemas.microsoft.com/office/drawing/2014/main" id="{F2678209-6F77-41E8-B4B3-21FB32CF3364}"/>
              </a:ext>
            </a:extLst>
          </p:cNvPr>
          <p:cNvPicPr>
            <a:picLocks noChangeAspect="1"/>
          </p:cNvPicPr>
          <p:nvPr/>
        </p:nvPicPr>
        <p:blipFill>
          <a:blip r:embed="rId3"/>
          <a:stretch>
            <a:fillRect/>
          </a:stretch>
        </p:blipFill>
        <p:spPr>
          <a:xfrm>
            <a:off x="6096000" y="2714920"/>
            <a:ext cx="5192429" cy="3603546"/>
          </a:xfrm>
          <a:prstGeom prst="rect">
            <a:avLst/>
          </a:prstGeom>
        </p:spPr>
      </p:pic>
    </p:spTree>
    <p:extLst>
      <p:ext uri="{BB962C8B-B14F-4D97-AF65-F5344CB8AC3E}">
        <p14:creationId xmlns:p14="http://schemas.microsoft.com/office/powerpoint/2010/main" val="1663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89369-5EAE-4719-B5F2-446CA5A792DA}"/>
              </a:ext>
            </a:extLst>
          </p:cNvPr>
          <p:cNvPicPr>
            <a:picLocks noChangeAspect="1"/>
          </p:cNvPicPr>
          <p:nvPr/>
        </p:nvPicPr>
        <p:blipFill rotWithShape="1">
          <a:blip r:embed="rId2"/>
          <a:srcRect t="-1352" r="1754" b="1"/>
          <a:stretch/>
        </p:blipFill>
        <p:spPr>
          <a:xfrm>
            <a:off x="739655" y="1395248"/>
            <a:ext cx="10524807" cy="4583603"/>
          </a:xfrm>
          <a:prstGeom prst="rect">
            <a:avLst/>
          </a:prstGeom>
        </p:spPr>
      </p:pic>
      <p:sp>
        <p:nvSpPr>
          <p:cNvPr id="2" name="TextBox 1">
            <a:extLst>
              <a:ext uri="{FF2B5EF4-FFF2-40B4-BE49-F238E27FC236}">
                <a16:creationId xmlns:a16="http://schemas.microsoft.com/office/drawing/2014/main" id="{1FC70BBE-9165-4325-9B24-5D187F716882}"/>
              </a:ext>
            </a:extLst>
          </p:cNvPr>
          <p:cNvSpPr txBox="1"/>
          <p:nvPr/>
        </p:nvSpPr>
        <p:spPr>
          <a:xfrm>
            <a:off x="739655" y="470779"/>
            <a:ext cx="4280338" cy="769441"/>
          </a:xfrm>
          <a:prstGeom prst="rect">
            <a:avLst/>
          </a:prstGeom>
          <a:noFill/>
        </p:spPr>
        <p:txBody>
          <a:bodyPr wrap="square" rtlCol="0">
            <a:spAutoFit/>
          </a:bodyPr>
          <a:lstStyle/>
          <a:p>
            <a:r>
              <a:rPr lang="en-US" sz="4400" b="1" i="1" dirty="0"/>
              <a:t>COVID ANALYSIS</a:t>
            </a:r>
            <a:endParaRPr lang="en-IN" sz="4400" b="1" i="1" dirty="0"/>
          </a:p>
        </p:txBody>
      </p:sp>
    </p:spTree>
    <p:extLst>
      <p:ext uri="{BB962C8B-B14F-4D97-AF65-F5344CB8AC3E}">
        <p14:creationId xmlns:p14="http://schemas.microsoft.com/office/powerpoint/2010/main" val="2096631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8AF2-2B60-432C-AC01-B39FC2F0D01E}"/>
              </a:ext>
            </a:extLst>
          </p:cNvPr>
          <p:cNvSpPr>
            <a:spLocks noGrp="1"/>
          </p:cNvSpPr>
          <p:nvPr>
            <p:ph type="title"/>
          </p:nvPr>
        </p:nvSpPr>
        <p:spPr/>
        <p:txBody>
          <a:bodyPr/>
          <a:lstStyle/>
          <a:p>
            <a:r>
              <a:rPr lang="en-US" sz="4800" b="1" i="1" dirty="0"/>
              <a:t>1] Libraries</a:t>
            </a:r>
            <a:endParaRPr lang="en-IN" dirty="0"/>
          </a:p>
        </p:txBody>
      </p:sp>
      <p:sp>
        <p:nvSpPr>
          <p:cNvPr id="3" name="Content Placeholder 2">
            <a:extLst>
              <a:ext uri="{FF2B5EF4-FFF2-40B4-BE49-F238E27FC236}">
                <a16:creationId xmlns:a16="http://schemas.microsoft.com/office/drawing/2014/main" id="{2CAC658D-6F78-44EA-8E4B-B1D95758F008}"/>
              </a:ext>
            </a:extLst>
          </p:cNvPr>
          <p:cNvSpPr>
            <a:spLocks noGrp="1"/>
          </p:cNvSpPr>
          <p:nvPr>
            <p:ph idx="1"/>
          </p:nvPr>
        </p:nvSpPr>
        <p:spPr/>
        <p:txBody>
          <a:bodyPr>
            <a:normAutofit/>
          </a:bodyPr>
          <a:lstStyle/>
          <a:p>
            <a:pPr>
              <a:buFont typeface="Wingdings" panose="05000000000000000000" pitchFamily="2" charset="2"/>
              <a:buChar char="Ø"/>
            </a:pPr>
            <a:r>
              <a:rPr lang="en-IN" sz="2000" b="1" i="0" dirty="0">
                <a:solidFill>
                  <a:srgbClr val="202124"/>
                </a:solidFill>
                <a:effectLst/>
                <a:latin typeface="Google Sans"/>
              </a:rPr>
              <a:t>Plotly Python</a:t>
            </a:r>
            <a:r>
              <a:rPr lang="en-IN" sz="2000" b="0" i="0" dirty="0">
                <a:solidFill>
                  <a:srgbClr val="202124"/>
                </a:solidFill>
                <a:effectLst/>
                <a:latin typeface="Google Sans"/>
              </a:rPr>
              <a:t> = </a:t>
            </a:r>
            <a:r>
              <a:rPr lang="en-US" sz="2000" b="0" i="0" dirty="0">
                <a:solidFill>
                  <a:srgbClr val="202124"/>
                </a:solidFill>
                <a:effectLst/>
                <a:latin typeface="arial" panose="020B0604020202020204" pitchFamily="34" charset="0"/>
              </a:rPr>
              <a:t>The Plotly Python library is an </a:t>
            </a:r>
            <a:r>
              <a:rPr lang="en-US" sz="2000" b="1" i="0" dirty="0">
                <a:solidFill>
                  <a:srgbClr val="202124"/>
                </a:solidFill>
                <a:effectLst/>
                <a:latin typeface="arial" panose="020B0604020202020204" pitchFamily="34" charset="0"/>
              </a:rPr>
              <a:t>interactive open-source library. </a:t>
            </a:r>
            <a:r>
              <a:rPr lang="en-US" sz="2000" i="0" dirty="0">
                <a:solidFill>
                  <a:srgbClr val="202124"/>
                </a:solidFill>
                <a:effectLst/>
                <a:latin typeface="arial" panose="020B0604020202020204" pitchFamily="34" charset="0"/>
              </a:rPr>
              <a:t>It</a:t>
            </a:r>
            <a:r>
              <a:rPr lang="en-US" sz="2000" b="0" i="0" dirty="0">
                <a:solidFill>
                  <a:srgbClr val="202124"/>
                </a:solidFill>
                <a:effectLst/>
                <a:latin typeface="arial" panose="020B0604020202020204" pitchFamily="34" charset="0"/>
              </a:rPr>
              <a:t> can plot various types of graphs and charts like scatter plots, line charts, bar charts, box plots, histograms, pie charts, etc.</a:t>
            </a:r>
          </a:p>
          <a:p>
            <a:pPr>
              <a:buFont typeface="Wingdings" panose="05000000000000000000" pitchFamily="2" charset="2"/>
              <a:buChar char="Ø"/>
            </a:pPr>
            <a:r>
              <a:rPr lang="en-US" sz="2000" b="1" dirty="0">
                <a:solidFill>
                  <a:srgbClr val="202124"/>
                </a:solidFill>
                <a:latin typeface="arial" panose="020B0604020202020204" pitchFamily="34" charset="0"/>
              </a:rPr>
              <a:t>Pandas</a:t>
            </a:r>
            <a:r>
              <a:rPr lang="en-US" sz="2000" dirty="0">
                <a:solidFill>
                  <a:srgbClr val="202124"/>
                </a:solidFill>
                <a:latin typeface="arial" panose="020B0604020202020204" pitchFamily="34" charset="0"/>
              </a:rPr>
              <a:t> = </a:t>
            </a:r>
            <a:r>
              <a:rPr lang="en-US" sz="2000" b="0" i="0" dirty="0">
                <a:solidFill>
                  <a:srgbClr val="202124"/>
                </a:solidFill>
                <a:effectLst/>
                <a:latin typeface="arial" panose="020B0604020202020204" pitchFamily="34" charset="0"/>
              </a:rPr>
              <a:t>Pandas has been one of the most popular and favorite data science tools used in Python programming language </a:t>
            </a:r>
            <a:r>
              <a:rPr lang="en-US" sz="2000" b="1" i="0" dirty="0">
                <a:solidFill>
                  <a:srgbClr val="202124"/>
                </a:solidFill>
                <a:effectLst/>
                <a:latin typeface="arial" panose="020B0604020202020204" pitchFamily="34" charset="0"/>
              </a:rPr>
              <a:t>for analysis</a:t>
            </a:r>
            <a:r>
              <a:rPr lang="en-US" sz="2000" b="0" i="0" dirty="0">
                <a:solidFill>
                  <a:srgbClr val="202124"/>
                </a:solidFill>
                <a:effectLst/>
                <a:latin typeface="arial" panose="020B0604020202020204" pitchFamily="34" charset="0"/>
              </a:rPr>
              <a:t>. And Pandas is seriously a game changer when it comes to cleaning, transforming, manipulating and analyzing data. In simple terms, Pandas helps to clean the mess.</a:t>
            </a:r>
          </a:p>
          <a:p>
            <a:pPr>
              <a:buFont typeface="Wingdings" panose="05000000000000000000" pitchFamily="2" charset="2"/>
              <a:buChar char="Ø"/>
            </a:pPr>
            <a:r>
              <a:rPr lang="en-US" sz="2000" b="1" dirty="0">
                <a:solidFill>
                  <a:srgbClr val="202124"/>
                </a:solidFill>
                <a:latin typeface="arial" panose="020B0604020202020204" pitchFamily="34" charset="0"/>
              </a:rPr>
              <a:t>NumPy</a:t>
            </a:r>
            <a:r>
              <a:rPr lang="en-US" sz="2000" dirty="0">
                <a:solidFill>
                  <a:srgbClr val="202124"/>
                </a:solidFill>
                <a:latin typeface="arial" panose="020B0604020202020204" pitchFamily="34" charset="0"/>
              </a:rPr>
              <a:t> = </a:t>
            </a:r>
            <a:r>
              <a:rPr lang="en-US" sz="2000" b="0" i="0" dirty="0">
                <a:solidFill>
                  <a:srgbClr val="202124"/>
                </a:solidFill>
                <a:effectLst/>
                <a:latin typeface="arial" panose="020B0604020202020204" pitchFamily="34" charset="0"/>
              </a:rPr>
              <a:t> Using NumPy, mathematical and logical operations on arrays can be performed.</a:t>
            </a:r>
          </a:p>
          <a:p>
            <a:pPr>
              <a:buFont typeface="Wingdings" panose="05000000000000000000" pitchFamily="2" charset="2"/>
              <a:buChar char="Ø"/>
            </a:pPr>
            <a:endParaRPr lang="en-IN" sz="2000" dirty="0"/>
          </a:p>
        </p:txBody>
      </p:sp>
    </p:spTree>
    <p:extLst>
      <p:ext uri="{BB962C8B-B14F-4D97-AF65-F5344CB8AC3E}">
        <p14:creationId xmlns:p14="http://schemas.microsoft.com/office/powerpoint/2010/main" val="264238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C0E7-98C8-42EB-BF79-EAA940EC98C7}"/>
              </a:ext>
            </a:extLst>
          </p:cNvPr>
          <p:cNvSpPr>
            <a:spLocks noGrp="1"/>
          </p:cNvSpPr>
          <p:nvPr>
            <p:ph type="title"/>
          </p:nvPr>
        </p:nvSpPr>
        <p:spPr/>
        <p:txBody>
          <a:bodyPr>
            <a:noAutofit/>
          </a:bodyPr>
          <a:lstStyle/>
          <a:p>
            <a:r>
              <a:rPr lang="en-US" sz="2500" b="1" i="1" dirty="0"/>
              <a:t>2] Importing COVID19 dataset and preparing it for the analysis by dropping columns and aggregating rows.</a:t>
            </a:r>
            <a:endParaRPr lang="en-IN" sz="2500" dirty="0"/>
          </a:p>
        </p:txBody>
      </p:sp>
      <p:sp>
        <p:nvSpPr>
          <p:cNvPr id="3" name="Content Placeholder 2">
            <a:extLst>
              <a:ext uri="{FF2B5EF4-FFF2-40B4-BE49-F238E27FC236}">
                <a16:creationId xmlns:a16="http://schemas.microsoft.com/office/drawing/2014/main" id="{E7BCA1D3-F686-4CCA-A462-64A083BC6AFF}"/>
              </a:ext>
            </a:extLst>
          </p:cNvPr>
          <p:cNvSpPr>
            <a:spLocks noGrp="1"/>
          </p:cNvSpPr>
          <p:nvPr>
            <p:ph idx="1"/>
          </p:nvPr>
        </p:nvSpPr>
        <p:spPr/>
        <p:txBody>
          <a:bodyPr>
            <a:normAutofit/>
          </a:bodyPr>
          <a:lstStyle/>
          <a:p>
            <a:pPr>
              <a:buFont typeface="Wingdings" panose="05000000000000000000" pitchFamily="2" charset="2"/>
              <a:buChar char="§"/>
            </a:pPr>
            <a:r>
              <a:rPr lang="en-IN" sz="2400" dirty="0"/>
              <a:t> The dataset used here are collected from </a:t>
            </a:r>
            <a:r>
              <a:rPr lang="en-US" sz="2400" dirty="0"/>
              <a:t>Novel Coronavirus Visual Dashboard operated by the Johns Hopkins University Center for Systems Science and Engineering (JHU CSSE).</a:t>
            </a:r>
          </a:p>
          <a:p>
            <a:pPr>
              <a:buFont typeface="Wingdings" panose="05000000000000000000" pitchFamily="2" charset="2"/>
              <a:buChar char="§"/>
            </a:pPr>
            <a:r>
              <a:rPr lang="en-US" sz="2400" dirty="0"/>
              <a:t> The dataset are :- </a:t>
            </a:r>
            <a:r>
              <a:rPr lang="en-US" sz="2400" b="1" dirty="0"/>
              <a:t>country_daywise, countrywise, daywise, c19</a:t>
            </a:r>
            <a:r>
              <a:rPr lang="en-US" sz="2400" dirty="0"/>
              <a:t>.</a:t>
            </a:r>
          </a:p>
          <a:p>
            <a:pPr>
              <a:buFont typeface="Wingdings" panose="05000000000000000000" pitchFamily="2" charset="2"/>
              <a:buChar char="§"/>
            </a:pPr>
            <a:r>
              <a:rPr lang="en-US" sz="2400" dirty="0"/>
              <a:t>  </a:t>
            </a:r>
            <a:r>
              <a:rPr lang="en-IN" sz="2400" dirty="0"/>
              <a:t> We also created dataset </a:t>
            </a:r>
            <a:r>
              <a:rPr lang="en-IN" sz="2400" b="1" dirty="0"/>
              <a:t>confirmed, recovered, deaths</a:t>
            </a:r>
            <a:r>
              <a:rPr lang="en-IN" sz="2400" dirty="0"/>
              <a:t> from the dataset</a:t>
            </a:r>
            <a:r>
              <a:rPr lang="en-IN" sz="2400" b="1" dirty="0"/>
              <a:t> c19 </a:t>
            </a:r>
            <a:r>
              <a:rPr lang="en-IN" sz="2400" dirty="0"/>
              <a:t>and grouped them together by Date.</a:t>
            </a:r>
            <a:endParaRPr lang="en-IN" sz="2400" b="1" dirty="0"/>
          </a:p>
          <a:p>
            <a:pPr marL="0" indent="0">
              <a:buNone/>
            </a:pPr>
            <a:endParaRPr lang="en-IN" sz="2400" dirty="0"/>
          </a:p>
        </p:txBody>
      </p:sp>
    </p:spTree>
    <p:extLst>
      <p:ext uri="{BB962C8B-B14F-4D97-AF65-F5344CB8AC3E}">
        <p14:creationId xmlns:p14="http://schemas.microsoft.com/office/powerpoint/2010/main" val="139103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7FBE-2312-4CC3-910A-E3E5ADB6E453}"/>
              </a:ext>
            </a:extLst>
          </p:cNvPr>
          <p:cNvSpPr>
            <a:spLocks noGrp="1"/>
          </p:cNvSpPr>
          <p:nvPr>
            <p:ph type="title"/>
          </p:nvPr>
        </p:nvSpPr>
        <p:spPr/>
        <p:txBody>
          <a:bodyPr>
            <a:normAutofit/>
          </a:bodyPr>
          <a:lstStyle/>
          <a:p>
            <a:r>
              <a:rPr lang="en-US" sz="3200" b="1" i="1" dirty="0"/>
              <a:t>3] Checking for null values and filling the dummy values.</a:t>
            </a:r>
            <a:endParaRPr lang="en-IN" sz="3200" dirty="0"/>
          </a:p>
        </p:txBody>
      </p:sp>
      <p:sp>
        <p:nvSpPr>
          <p:cNvPr id="3" name="Content Placeholder 2">
            <a:extLst>
              <a:ext uri="{FF2B5EF4-FFF2-40B4-BE49-F238E27FC236}">
                <a16:creationId xmlns:a16="http://schemas.microsoft.com/office/drawing/2014/main" id="{99AFA760-455B-4183-BDD1-13C3259E6E0E}"/>
              </a:ext>
            </a:extLst>
          </p:cNvPr>
          <p:cNvSpPr>
            <a:spLocks noGrp="1"/>
          </p:cNvSpPr>
          <p:nvPr>
            <p:ph idx="1"/>
          </p:nvPr>
        </p:nvSpPr>
        <p:spPr/>
        <p:txBody>
          <a:bodyPr>
            <a:noAutofit/>
          </a:bodyPr>
          <a:lstStyle/>
          <a:p>
            <a:pPr>
              <a:buFont typeface="Wingdings" panose="05000000000000000000" pitchFamily="2" charset="2"/>
              <a:buChar char="Ø"/>
            </a:pPr>
            <a:r>
              <a:rPr lang="en-IN" sz="2400" dirty="0"/>
              <a:t> Checking our data contains any null values.</a:t>
            </a:r>
          </a:p>
          <a:p>
            <a:pPr>
              <a:buFont typeface="Wingdings" panose="05000000000000000000" pitchFamily="2" charset="2"/>
              <a:buChar char="Ø"/>
            </a:pPr>
            <a:r>
              <a:rPr lang="en-IN" sz="2400" dirty="0"/>
              <a:t> If our data contains null value it will not give the desired output so we are going to replace the null values with any value or we can delete the column or the row.</a:t>
            </a:r>
          </a:p>
          <a:p>
            <a:pPr>
              <a:buFont typeface="Wingdings" panose="05000000000000000000" pitchFamily="2" charset="2"/>
              <a:buChar char="Ø"/>
            </a:pPr>
            <a:r>
              <a:rPr lang="en-IN" sz="2400" dirty="0"/>
              <a:t> To check our data contains null values we can use “isnull()” which will output the number of null values in each column.</a:t>
            </a:r>
          </a:p>
          <a:p>
            <a:pPr>
              <a:buFont typeface="Wingdings" panose="05000000000000000000" pitchFamily="2" charset="2"/>
              <a:buChar char="Ø"/>
            </a:pPr>
            <a:r>
              <a:rPr lang="en-IN" sz="2400" dirty="0"/>
              <a:t>In out dataset </a:t>
            </a:r>
            <a:r>
              <a:rPr lang="en-IN" sz="2400" b="1" dirty="0"/>
              <a:t>c19</a:t>
            </a:r>
            <a:r>
              <a:rPr lang="en-IN" sz="2400" dirty="0"/>
              <a:t> we are having null value to the column “</a:t>
            </a:r>
            <a:r>
              <a:rPr lang="en-IN" sz="2400" b="1" i="0" dirty="0">
                <a:solidFill>
                  <a:srgbClr val="000000"/>
                </a:solidFill>
                <a:effectLst/>
                <a:latin typeface="Helvetica Neue"/>
              </a:rPr>
              <a:t>Province/State</a:t>
            </a:r>
            <a:r>
              <a:rPr lang="en-IN" sz="2400" dirty="0"/>
              <a:t>” so we are filling it with empty string. </a:t>
            </a:r>
          </a:p>
        </p:txBody>
      </p:sp>
    </p:spTree>
    <p:extLst>
      <p:ext uri="{BB962C8B-B14F-4D97-AF65-F5344CB8AC3E}">
        <p14:creationId xmlns:p14="http://schemas.microsoft.com/office/powerpoint/2010/main" val="420786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5A6-1565-41CF-ADB9-770626A6C650}"/>
              </a:ext>
            </a:extLst>
          </p:cNvPr>
          <p:cNvSpPr>
            <a:spLocks noGrp="1"/>
          </p:cNvSpPr>
          <p:nvPr>
            <p:ph type="title"/>
          </p:nvPr>
        </p:nvSpPr>
        <p:spPr/>
        <p:txBody>
          <a:bodyPr>
            <a:normAutofit/>
          </a:bodyPr>
          <a:lstStyle/>
          <a:p>
            <a:r>
              <a:rPr lang="en-US" sz="3600" b="1" i="1" dirty="0"/>
              <a:t> Visualizing our analysis results </a:t>
            </a:r>
            <a:endParaRPr lang="en-IN" sz="3600" dirty="0"/>
          </a:p>
        </p:txBody>
      </p:sp>
      <p:sp>
        <p:nvSpPr>
          <p:cNvPr id="3" name="Content Placeholder 2">
            <a:extLst>
              <a:ext uri="{FF2B5EF4-FFF2-40B4-BE49-F238E27FC236}">
                <a16:creationId xmlns:a16="http://schemas.microsoft.com/office/drawing/2014/main" id="{BC431515-510D-405B-87B9-BDBD7266D8A4}"/>
              </a:ext>
            </a:extLst>
          </p:cNvPr>
          <p:cNvSpPr>
            <a:spLocks noGrp="1"/>
          </p:cNvSpPr>
          <p:nvPr>
            <p:ph sz="half" idx="1"/>
          </p:nvPr>
        </p:nvSpPr>
        <p:spPr/>
        <p:txBody>
          <a:bodyPr/>
          <a:lstStyle/>
          <a:p>
            <a:pPr>
              <a:buFont typeface="Wingdings" panose="05000000000000000000" pitchFamily="2" charset="2"/>
              <a:buChar char="Ø"/>
            </a:pPr>
            <a:r>
              <a:rPr lang="en-IN" dirty="0"/>
              <a:t> SCATTER GRAPH</a:t>
            </a:r>
          </a:p>
          <a:p>
            <a:pPr marL="0" indent="0">
              <a:buNone/>
            </a:pPr>
            <a:endParaRPr lang="en-IN" dirty="0"/>
          </a:p>
          <a:p>
            <a:pPr marL="0" indent="0">
              <a:buNone/>
            </a:pPr>
            <a:endParaRPr lang="en-IN" dirty="0"/>
          </a:p>
        </p:txBody>
      </p:sp>
      <p:sp>
        <p:nvSpPr>
          <p:cNvPr id="4" name="Content Placeholder 3">
            <a:extLst>
              <a:ext uri="{FF2B5EF4-FFF2-40B4-BE49-F238E27FC236}">
                <a16:creationId xmlns:a16="http://schemas.microsoft.com/office/drawing/2014/main" id="{1EED0839-59A8-4224-8702-D0C46B37B98B}"/>
              </a:ext>
            </a:extLst>
          </p:cNvPr>
          <p:cNvSpPr>
            <a:spLocks noGrp="1"/>
          </p:cNvSpPr>
          <p:nvPr>
            <p:ph sz="half" idx="2"/>
          </p:nvPr>
        </p:nvSpPr>
        <p:spPr/>
        <p:txBody>
          <a:bodyPr/>
          <a:lstStyle/>
          <a:p>
            <a:pPr>
              <a:buFont typeface="Wingdings" panose="05000000000000000000" pitchFamily="2" charset="2"/>
              <a:buChar char="Ø"/>
            </a:pPr>
            <a:r>
              <a:rPr lang="en-IN" dirty="0"/>
              <a:t> Density Map Box</a:t>
            </a:r>
          </a:p>
        </p:txBody>
      </p:sp>
      <p:pic>
        <p:nvPicPr>
          <p:cNvPr id="6" name="Picture 5">
            <a:extLst>
              <a:ext uri="{FF2B5EF4-FFF2-40B4-BE49-F238E27FC236}">
                <a16:creationId xmlns:a16="http://schemas.microsoft.com/office/drawing/2014/main" id="{81F8E3F9-7FB6-45C7-8031-689ECBDF4F66}"/>
              </a:ext>
            </a:extLst>
          </p:cNvPr>
          <p:cNvPicPr>
            <a:picLocks noChangeAspect="1"/>
          </p:cNvPicPr>
          <p:nvPr/>
        </p:nvPicPr>
        <p:blipFill>
          <a:blip r:embed="rId2"/>
          <a:stretch>
            <a:fillRect/>
          </a:stretch>
        </p:blipFill>
        <p:spPr>
          <a:xfrm>
            <a:off x="318352" y="2926441"/>
            <a:ext cx="5777648" cy="2942652"/>
          </a:xfrm>
          <a:prstGeom prst="rect">
            <a:avLst/>
          </a:prstGeom>
        </p:spPr>
      </p:pic>
      <p:pic>
        <p:nvPicPr>
          <p:cNvPr id="7" name="Picture 6">
            <a:extLst>
              <a:ext uri="{FF2B5EF4-FFF2-40B4-BE49-F238E27FC236}">
                <a16:creationId xmlns:a16="http://schemas.microsoft.com/office/drawing/2014/main" id="{1E599AF0-DEB6-4598-982F-08854CD9BD68}"/>
              </a:ext>
            </a:extLst>
          </p:cNvPr>
          <p:cNvPicPr>
            <a:picLocks noChangeAspect="1"/>
          </p:cNvPicPr>
          <p:nvPr/>
        </p:nvPicPr>
        <p:blipFill>
          <a:blip r:embed="rId3"/>
          <a:stretch>
            <a:fillRect/>
          </a:stretch>
        </p:blipFill>
        <p:spPr>
          <a:xfrm>
            <a:off x="6454986" y="2995203"/>
            <a:ext cx="5357704" cy="2873890"/>
          </a:xfrm>
          <a:prstGeom prst="rect">
            <a:avLst/>
          </a:prstGeom>
        </p:spPr>
      </p:pic>
    </p:spTree>
    <p:extLst>
      <p:ext uri="{BB962C8B-B14F-4D97-AF65-F5344CB8AC3E}">
        <p14:creationId xmlns:p14="http://schemas.microsoft.com/office/powerpoint/2010/main" val="99907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94DD9-0B33-4189-A113-24C952C72D5C}"/>
              </a:ext>
            </a:extLst>
          </p:cNvPr>
          <p:cNvSpPr>
            <a:spLocks noGrp="1"/>
          </p:cNvSpPr>
          <p:nvPr>
            <p:ph sz="half" idx="4294967295"/>
          </p:nvPr>
        </p:nvSpPr>
        <p:spPr>
          <a:xfrm>
            <a:off x="504497" y="1025197"/>
            <a:ext cx="4640263" cy="3748088"/>
          </a:xfrm>
        </p:spPr>
        <p:txBody>
          <a:bodyPr/>
          <a:lstStyle/>
          <a:p>
            <a:pPr>
              <a:buFont typeface="Wingdings" panose="05000000000000000000" pitchFamily="2" charset="2"/>
              <a:buChar char="Ø"/>
            </a:pPr>
            <a:r>
              <a:rPr lang="en-IN" dirty="0"/>
              <a:t>Tree Map</a:t>
            </a:r>
          </a:p>
          <a:p>
            <a:pPr>
              <a:buFont typeface="Wingdings" panose="05000000000000000000" pitchFamily="2" charset="2"/>
              <a:buChar char="Ø"/>
            </a:pPr>
            <a:endParaRPr lang="en-IN" dirty="0"/>
          </a:p>
          <a:p>
            <a:pPr marL="0" indent="0">
              <a:buNone/>
            </a:pPr>
            <a:endParaRPr lang="en-IN" dirty="0"/>
          </a:p>
        </p:txBody>
      </p:sp>
      <p:sp>
        <p:nvSpPr>
          <p:cNvPr id="4" name="Content Placeholder 3">
            <a:extLst>
              <a:ext uri="{FF2B5EF4-FFF2-40B4-BE49-F238E27FC236}">
                <a16:creationId xmlns:a16="http://schemas.microsoft.com/office/drawing/2014/main" id="{401BFF8C-D59F-461F-88C0-3C471C225C84}"/>
              </a:ext>
            </a:extLst>
          </p:cNvPr>
          <p:cNvSpPr>
            <a:spLocks noGrp="1"/>
          </p:cNvSpPr>
          <p:nvPr>
            <p:ph sz="half" idx="4294967295"/>
          </p:nvPr>
        </p:nvSpPr>
        <p:spPr>
          <a:xfrm>
            <a:off x="7316843" y="1025197"/>
            <a:ext cx="4638675" cy="3748088"/>
          </a:xfrm>
        </p:spPr>
        <p:txBody>
          <a:bodyPr/>
          <a:lstStyle/>
          <a:p>
            <a:pPr>
              <a:buFont typeface="Wingdings" panose="05000000000000000000" pitchFamily="2" charset="2"/>
              <a:buChar char="Ø"/>
            </a:pPr>
            <a:r>
              <a:rPr lang="en-IN" dirty="0"/>
              <a:t> Choropleth map</a:t>
            </a:r>
          </a:p>
          <a:p>
            <a:pPr marL="0"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60D1328F-CE46-43B5-A125-1F33D4801845}"/>
              </a:ext>
            </a:extLst>
          </p:cNvPr>
          <p:cNvPicPr>
            <a:picLocks noChangeAspect="1"/>
          </p:cNvPicPr>
          <p:nvPr/>
        </p:nvPicPr>
        <p:blipFill>
          <a:blip r:embed="rId2"/>
          <a:stretch>
            <a:fillRect/>
          </a:stretch>
        </p:blipFill>
        <p:spPr>
          <a:xfrm>
            <a:off x="171805" y="2774975"/>
            <a:ext cx="6005461" cy="1150720"/>
          </a:xfrm>
          <a:prstGeom prst="rect">
            <a:avLst/>
          </a:prstGeom>
        </p:spPr>
      </p:pic>
      <p:pic>
        <p:nvPicPr>
          <p:cNvPr id="7" name="Picture 6">
            <a:extLst>
              <a:ext uri="{FF2B5EF4-FFF2-40B4-BE49-F238E27FC236}">
                <a16:creationId xmlns:a16="http://schemas.microsoft.com/office/drawing/2014/main" id="{BC0BCE2C-D10C-4806-A71D-B13A382FBBB5}"/>
              </a:ext>
            </a:extLst>
          </p:cNvPr>
          <p:cNvPicPr>
            <a:picLocks noChangeAspect="1"/>
          </p:cNvPicPr>
          <p:nvPr/>
        </p:nvPicPr>
        <p:blipFill>
          <a:blip r:embed="rId3"/>
          <a:stretch>
            <a:fillRect/>
          </a:stretch>
        </p:blipFill>
        <p:spPr>
          <a:xfrm>
            <a:off x="6423455" y="1719667"/>
            <a:ext cx="5017435" cy="3418666"/>
          </a:xfrm>
          <a:prstGeom prst="rect">
            <a:avLst/>
          </a:prstGeom>
        </p:spPr>
      </p:pic>
    </p:spTree>
    <p:extLst>
      <p:ext uri="{BB962C8B-B14F-4D97-AF65-F5344CB8AC3E}">
        <p14:creationId xmlns:p14="http://schemas.microsoft.com/office/powerpoint/2010/main" val="210179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062F-B0A6-4CAC-B097-AC51589F498D}"/>
              </a:ext>
            </a:extLst>
          </p:cNvPr>
          <p:cNvSpPr>
            <a:spLocks noGrp="1"/>
          </p:cNvSpPr>
          <p:nvPr>
            <p:ph type="title"/>
          </p:nvPr>
        </p:nvSpPr>
        <p:spPr/>
        <p:txBody>
          <a:bodyPr/>
          <a:lstStyle/>
          <a:p>
            <a:r>
              <a:rPr lang="en-US" sz="4800" b="1" i="1" dirty="0"/>
              <a:t>Few more Visualizing … </a:t>
            </a:r>
            <a:endParaRPr lang="en-IN" dirty="0"/>
          </a:p>
        </p:txBody>
      </p:sp>
      <p:sp>
        <p:nvSpPr>
          <p:cNvPr id="3" name="Content Placeholder 2">
            <a:extLst>
              <a:ext uri="{FF2B5EF4-FFF2-40B4-BE49-F238E27FC236}">
                <a16:creationId xmlns:a16="http://schemas.microsoft.com/office/drawing/2014/main" id="{FDA8B740-EAA9-44E7-8FB1-564713F441A7}"/>
              </a:ext>
            </a:extLst>
          </p:cNvPr>
          <p:cNvSpPr>
            <a:spLocks noGrp="1"/>
          </p:cNvSpPr>
          <p:nvPr>
            <p:ph idx="1"/>
          </p:nvPr>
        </p:nvSpPr>
        <p:spPr/>
        <p:txBody>
          <a:bodyPr/>
          <a:lstStyle/>
          <a:p>
            <a:pPr>
              <a:buFont typeface="Wingdings" panose="05000000000000000000" pitchFamily="2" charset="2"/>
              <a:buChar char="Ø"/>
            </a:pPr>
            <a:r>
              <a:rPr lang="en-IN" dirty="0"/>
              <a:t> Deaths and recoveries per 100 cases.</a:t>
            </a:r>
          </a:p>
          <a:p>
            <a:pPr>
              <a:buFont typeface="Wingdings" panose="05000000000000000000" pitchFamily="2" charset="2"/>
              <a:buChar char="Ø"/>
            </a:pPr>
            <a:r>
              <a:rPr lang="en-IN" dirty="0"/>
              <a:t> Number of new cases and number of new countries effected by covid.</a:t>
            </a:r>
          </a:p>
          <a:p>
            <a:pPr>
              <a:buFont typeface="Wingdings" panose="05000000000000000000" pitchFamily="2" charset="2"/>
              <a:buChar char="Ø"/>
            </a:pPr>
            <a:r>
              <a:rPr lang="en-IN" dirty="0"/>
              <a:t> Top 15 countries analysis.</a:t>
            </a:r>
          </a:p>
          <a:p>
            <a:pPr>
              <a:buFont typeface="Wingdings" panose="05000000000000000000" pitchFamily="2" charset="2"/>
              <a:buChar char="Ø"/>
            </a:pPr>
            <a:r>
              <a:rPr lang="en-IN" dirty="0"/>
              <a:t> Comparing Covid-19 with other diseases like EBOLA, H1N1, SARS, MERS.</a:t>
            </a:r>
          </a:p>
        </p:txBody>
      </p:sp>
      <p:pic>
        <p:nvPicPr>
          <p:cNvPr id="5" name="Picture 4">
            <a:extLst>
              <a:ext uri="{FF2B5EF4-FFF2-40B4-BE49-F238E27FC236}">
                <a16:creationId xmlns:a16="http://schemas.microsoft.com/office/drawing/2014/main" id="{B45AA1EA-782D-47ED-921F-401423101E00}"/>
              </a:ext>
            </a:extLst>
          </p:cNvPr>
          <p:cNvPicPr>
            <a:picLocks noChangeAspect="1"/>
          </p:cNvPicPr>
          <p:nvPr/>
        </p:nvPicPr>
        <p:blipFill>
          <a:blip r:embed="rId2"/>
          <a:stretch>
            <a:fillRect/>
          </a:stretch>
        </p:blipFill>
        <p:spPr>
          <a:xfrm>
            <a:off x="3815254" y="3988646"/>
            <a:ext cx="4745259" cy="2339724"/>
          </a:xfrm>
          <a:prstGeom prst="rect">
            <a:avLst/>
          </a:prstGeom>
        </p:spPr>
      </p:pic>
    </p:spTree>
    <p:extLst>
      <p:ext uri="{BB962C8B-B14F-4D97-AF65-F5344CB8AC3E}">
        <p14:creationId xmlns:p14="http://schemas.microsoft.com/office/powerpoint/2010/main" val="2402789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35CA-27DB-4E12-973B-3FD3DB117BED}"/>
              </a:ext>
            </a:extLst>
          </p:cNvPr>
          <p:cNvSpPr>
            <a:spLocks noGrp="1"/>
          </p:cNvSpPr>
          <p:nvPr>
            <p:ph type="title"/>
          </p:nvPr>
        </p:nvSpPr>
        <p:spPr/>
        <p:txBody>
          <a:bodyPr/>
          <a:lstStyle/>
          <a:p>
            <a:r>
              <a:rPr lang="en-US" sz="4800" b="1" i="1" dirty="0"/>
              <a:t>Software:-</a:t>
            </a:r>
            <a:endParaRPr lang="en-IN" dirty="0"/>
          </a:p>
        </p:txBody>
      </p:sp>
      <p:sp>
        <p:nvSpPr>
          <p:cNvPr id="4" name="TextBox 3">
            <a:extLst>
              <a:ext uri="{FF2B5EF4-FFF2-40B4-BE49-F238E27FC236}">
                <a16:creationId xmlns:a16="http://schemas.microsoft.com/office/drawing/2014/main" id="{A2992B08-9501-46B0-BD0E-D3CFB79F39A5}"/>
              </a:ext>
            </a:extLst>
          </p:cNvPr>
          <p:cNvSpPr txBox="1"/>
          <p:nvPr/>
        </p:nvSpPr>
        <p:spPr>
          <a:xfrm>
            <a:off x="3047214" y="2415694"/>
            <a:ext cx="8108465" cy="2677656"/>
          </a:xfrm>
          <a:prstGeom prst="rect">
            <a:avLst/>
          </a:prstGeom>
          <a:noFill/>
        </p:spPr>
        <p:txBody>
          <a:bodyPr wrap="square">
            <a:spAutoFit/>
          </a:bodyPr>
          <a:lstStyle/>
          <a:p>
            <a:pPr marL="0" indent="0">
              <a:buNone/>
            </a:pPr>
            <a:r>
              <a:rPr lang="en-IN" sz="2400" u="sng" dirty="0">
                <a:latin typeface="Times New Roman" panose="02020603050405020304" pitchFamily="18" charset="0"/>
                <a:cs typeface="Times New Roman" panose="02020603050405020304" pitchFamily="18" charset="0"/>
              </a:rPr>
              <a:t>SOFTWARE INTERFACE</a:t>
            </a:r>
          </a:p>
          <a:p>
            <a:pPr marL="0" indent="0">
              <a:buNone/>
            </a:pPr>
            <a:endParaRPr lang="en-IN" sz="2400" u="sng"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Operating system	 :	Windows 11 </a:t>
            </a:r>
          </a:p>
          <a:p>
            <a:r>
              <a:rPr lang="en-IN" sz="2400" dirty="0">
                <a:latin typeface="Times New Roman" panose="02020603050405020304" pitchFamily="18" charset="0"/>
                <a:cs typeface="Times New Roman" panose="02020603050405020304" pitchFamily="18" charset="0"/>
              </a:rPr>
              <a:t>DBMS		 	 :	MongoDB.</a:t>
            </a:r>
          </a:p>
          <a:p>
            <a:r>
              <a:rPr lang="en-IN" sz="2400" dirty="0">
                <a:latin typeface="Times New Roman" panose="02020603050405020304" pitchFamily="18" charset="0"/>
                <a:cs typeface="Times New Roman" panose="02020603050405020304" pitchFamily="18" charset="0"/>
              </a:rPr>
              <a:t>Compiler	 	 :  	Visual studio code &amp;&amp; Jupyter</a:t>
            </a:r>
          </a:p>
          <a:p>
            <a:r>
              <a:rPr lang="en-IN" sz="2400" dirty="0">
                <a:latin typeface="Times New Roman" panose="02020603050405020304" pitchFamily="18" charset="0"/>
                <a:cs typeface="Times New Roman" panose="02020603050405020304" pitchFamily="18" charset="0"/>
              </a:rPr>
              <a:t>Front-end tools   	 :	 React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92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DB39A-CA5A-48AA-9A7D-6D1D6164A79F}"/>
              </a:ext>
            </a:extLst>
          </p:cNvPr>
          <p:cNvPicPr>
            <a:picLocks noChangeAspect="1"/>
          </p:cNvPicPr>
          <p:nvPr/>
        </p:nvPicPr>
        <p:blipFill>
          <a:blip r:embed="rId2"/>
          <a:stretch>
            <a:fillRect/>
          </a:stretch>
        </p:blipFill>
        <p:spPr>
          <a:xfrm>
            <a:off x="119101" y="0"/>
            <a:ext cx="2037479" cy="1383527"/>
          </a:xfrm>
          <a:prstGeom prst="rect">
            <a:avLst/>
          </a:prstGeom>
        </p:spPr>
      </p:pic>
      <p:sp>
        <p:nvSpPr>
          <p:cNvPr id="5" name="TextBox 4">
            <a:extLst>
              <a:ext uri="{FF2B5EF4-FFF2-40B4-BE49-F238E27FC236}">
                <a16:creationId xmlns:a16="http://schemas.microsoft.com/office/drawing/2014/main" id="{453D0F31-5271-4E6C-975E-70604D08E491}"/>
              </a:ext>
            </a:extLst>
          </p:cNvPr>
          <p:cNvSpPr txBox="1"/>
          <p:nvPr/>
        </p:nvSpPr>
        <p:spPr>
          <a:xfrm flipH="1">
            <a:off x="1896893" y="282100"/>
            <a:ext cx="10710153"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CMR COLLEGE OF ENGINEERING &amp;TECHNOLOGY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Kandlakoya,Medchal,Hyderabad-5051401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Department of Computer Science and Engineering</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1265D9-F7B3-4592-8A90-95BBBAEF9CB4}"/>
              </a:ext>
            </a:extLst>
          </p:cNvPr>
          <p:cNvSpPr txBox="1"/>
          <p:nvPr/>
        </p:nvSpPr>
        <p:spPr>
          <a:xfrm flipH="1">
            <a:off x="3129385" y="2397949"/>
            <a:ext cx="749321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TRACKING CORONA VIRUS</a:t>
            </a:r>
            <a:endParaRPr kumimoji="0" lang="en-IN"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944DF0F-FAED-404D-A304-F63AA4A3FB21}"/>
              </a:ext>
            </a:extLst>
          </p:cNvPr>
          <p:cNvSpPr txBox="1"/>
          <p:nvPr/>
        </p:nvSpPr>
        <p:spPr>
          <a:xfrm>
            <a:off x="8427395" y="3429000"/>
            <a:ext cx="376460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              </a:t>
            </a:r>
            <a:r>
              <a:rPr lang="en-US" sz="2000" b="1" dirty="0">
                <a:solidFill>
                  <a:prstClr val="black"/>
                </a:solidFill>
                <a:latin typeface="Calibri" panose="020F0502020204030204"/>
              </a:rPr>
              <a:t>BATCH-21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19H51A0550-N.Thomas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19H51A0551-N.Sahithi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19H51A0521-R.Rakshith  </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1030BBF-C395-45D8-B98E-BA133A71E79C}"/>
              </a:ext>
            </a:extLst>
          </p:cNvPr>
          <p:cNvSpPr txBox="1"/>
          <p:nvPr/>
        </p:nvSpPr>
        <p:spPr>
          <a:xfrm>
            <a:off x="648510" y="5129351"/>
            <a:ext cx="45849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Under esteemed guidance of</a:t>
            </a:r>
            <a:endParaRPr kumimoji="0" lang="en-IN"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1F149EC-5FE5-4392-BE33-85D122C5A966}"/>
              </a:ext>
            </a:extLst>
          </p:cNvPr>
          <p:cNvSpPr txBox="1"/>
          <p:nvPr/>
        </p:nvSpPr>
        <p:spPr>
          <a:xfrm flipH="1">
            <a:off x="1759085" y="5652571"/>
            <a:ext cx="23638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Dr.D.Murali</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553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3C60-D9EA-40E4-AE62-CA0DD3077A2B}"/>
              </a:ext>
            </a:extLst>
          </p:cNvPr>
          <p:cNvSpPr>
            <a:spLocks noGrp="1"/>
          </p:cNvSpPr>
          <p:nvPr>
            <p:ph type="title"/>
          </p:nvPr>
        </p:nvSpPr>
        <p:spPr/>
        <p:txBody>
          <a:bodyPr/>
          <a:lstStyle/>
          <a:p>
            <a:r>
              <a:rPr lang="en-US" sz="4400" b="1" i="1" dirty="0"/>
              <a:t>UML DIAGRAM</a:t>
            </a:r>
            <a:endParaRPr lang="en-IN" dirty="0"/>
          </a:p>
        </p:txBody>
      </p:sp>
      <p:pic>
        <p:nvPicPr>
          <p:cNvPr id="5" name="Content Placeholder 4">
            <a:extLst>
              <a:ext uri="{FF2B5EF4-FFF2-40B4-BE49-F238E27FC236}">
                <a16:creationId xmlns:a16="http://schemas.microsoft.com/office/drawing/2014/main" id="{CFA4CFAF-9E47-455C-9575-AB8F93317F0C}"/>
              </a:ext>
            </a:extLst>
          </p:cNvPr>
          <p:cNvPicPr>
            <a:picLocks noGrp="1" noChangeAspect="1"/>
          </p:cNvPicPr>
          <p:nvPr>
            <p:ph idx="1"/>
          </p:nvPr>
        </p:nvPicPr>
        <p:blipFill>
          <a:blip r:embed="rId2"/>
          <a:stretch>
            <a:fillRect/>
          </a:stretch>
        </p:blipFill>
        <p:spPr>
          <a:xfrm>
            <a:off x="1979630" y="2108199"/>
            <a:ext cx="7834404" cy="4014809"/>
          </a:xfrm>
        </p:spPr>
      </p:pic>
    </p:spTree>
    <p:extLst>
      <p:ext uri="{BB962C8B-B14F-4D97-AF65-F5344CB8AC3E}">
        <p14:creationId xmlns:p14="http://schemas.microsoft.com/office/powerpoint/2010/main" val="3172081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7EB2-E44D-4DE2-AAFD-2574A3A4F4BF}"/>
              </a:ext>
            </a:extLst>
          </p:cNvPr>
          <p:cNvSpPr>
            <a:spLocks noGrp="1"/>
          </p:cNvSpPr>
          <p:nvPr>
            <p:ph type="title"/>
          </p:nvPr>
        </p:nvSpPr>
        <p:spPr/>
        <p:txBody>
          <a:bodyPr/>
          <a:lstStyle/>
          <a:p>
            <a:r>
              <a:rPr lang="en-US" sz="4400" b="1" i="1" dirty="0"/>
              <a:t>Flow Chart</a:t>
            </a:r>
            <a:endParaRPr lang="en-IN" dirty="0"/>
          </a:p>
        </p:txBody>
      </p:sp>
      <p:pic>
        <p:nvPicPr>
          <p:cNvPr id="9" name="Content Placeholder 8">
            <a:extLst>
              <a:ext uri="{FF2B5EF4-FFF2-40B4-BE49-F238E27FC236}">
                <a16:creationId xmlns:a16="http://schemas.microsoft.com/office/drawing/2014/main" id="{2BB60E31-E6C1-41C7-BC4C-C3D23140CDB4}"/>
              </a:ext>
            </a:extLst>
          </p:cNvPr>
          <p:cNvPicPr>
            <a:picLocks noGrp="1" noChangeAspect="1"/>
          </p:cNvPicPr>
          <p:nvPr>
            <p:ph idx="1"/>
          </p:nvPr>
        </p:nvPicPr>
        <p:blipFill>
          <a:blip r:embed="rId2"/>
          <a:stretch>
            <a:fillRect/>
          </a:stretch>
        </p:blipFill>
        <p:spPr>
          <a:xfrm>
            <a:off x="2735317" y="2116289"/>
            <a:ext cx="6581758" cy="3702239"/>
          </a:xfrm>
          <a:prstGeom prst="rect">
            <a:avLst/>
          </a:prstGeom>
        </p:spPr>
      </p:pic>
    </p:spTree>
    <p:extLst>
      <p:ext uri="{BB962C8B-B14F-4D97-AF65-F5344CB8AC3E}">
        <p14:creationId xmlns:p14="http://schemas.microsoft.com/office/powerpoint/2010/main" val="1169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38A5-6B4D-44AF-B805-30B813899ADA}"/>
              </a:ext>
            </a:extLst>
          </p:cNvPr>
          <p:cNvSpPr>
            <a:spLocks noGrp="1"/>
          </p:cNvSpPr>
          <p:nvPr>
            <p:ph type="title"/>
          </p:nvPr>
        </p:nvSpPr>
        <p:spPr/>
        <p:txBody>
          <a:bodyPr>
            <a:normAutofit/>
          </a:bodyPr>
          <a:lstStyle/>
          <a:p>
            <a:r>
              <a:rPr lang="en-US" sz="4000" b="1" i="1" dirty="0"/>
              <a:t>Advantages</a:t>
            </a:r>
            <a:endParaRPr lang="en-IN" sz="4000" b="1" i="1" dirty="0"/>
          </a:p>
        </p:txBody>
      </p:sp>
      <p:sp>
        <p:nvSpPr>
          <p:cNvPr id="4" name="TextBox 3">
            <a:extLst>
              <a:ext uri="{FF2B5EF4-FFF2-40B4-BE49-F238E27FC236}">
                <a16:creationId xmlns:a16="http://schemas.microsoft.com/office/drawing/2014/main" id="{EB3BD3D2-9752-4B56-8D4E-021484E27D70}"/>
              </a:ext>
            </a:extLst>
          </p:cNvPr>
          <p:cNvSpPr txBox="1"/>
          <p:nvPr/>
        </p:nvSpPr>
        <p:spPr>
          <a:xfrm>
            <a:off x="1168841" y="2377439"/>
            <a:ext cx="10710408" cy="353943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t>The advantages through these covid tracker is we can predict the future conditions  and situations about the cases, through the record of data collected from various souces.it helps the  people all  over the to take certain precautions and safety measures though the analysis which we provide.</a:t>
            </a:r>
          </a:p>
          <a:p>
            <a:pPr marL="285750" indent="-285750">
              <a:buFont typeface="Wingdings" panose="05000000000000000000" pitchFamily="2" charset="2"/>
              <a:buChar char="Ø"/>
            </a:pPr>
            <a:r>
              <a:rPr lang="en-US" sz="2800" dirty="0"/>
              <a:t>We can also get news update on Covid.</a:t>
            </a:r>
          </a:p>
          <a:p>
            <a:pPr marL="285750" indent="-285750">
              <a:buFont typeface="Wingdings" panose="05000000000000000000" pitchFamily="2" charset="2"/>
              <a:buChar char="Ø"/>
            </a:pPr>
            <a:r>
              <a:rPr lang="en-US" sz="2800" dirty="0"/>
              <a:t>User can see all countries covid cases, recoveries, death in one place.</a:t>
            </a:r>
            <a:endParaRPr lang="en-IN" sz="2800" dirty="0"/>
          </a:p>
        </p:txBody>
      </p:sp>
    </p:spTree>
    <p:extLst>
      <p:ext uri="{BB962C8B-B14F-4D97-AF65-F5344CB8AC3E}">
        <p14:creationId xmlns:p14="http://schemas.microsoft.com/office/powerpoint/2010/main" val="28728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10CD-0B8C-4E82-9517-36D7C326A41A}"/>
              </a:ext>
            </a:extLst>
          </p:cNvPr>
          <p:cNvSpPr>
            <a:spLocks noGrp="1"/>
          </p:cNvSpPr>
          <p:nvPr>
            <p:ph type="title"/>
          </p:nvPr>
        </p:nvSpPr>
        <p:spPr/>
        <p:txBody>
          <a:bodyPr>
            <a:normAutofit/>
          </a:bodyPr>
          <a:lstStyle/>
          <a:p>
            <a:r>
              <a:rPr lang="en-US" sz="4000" b="1" i="1" dirty="0"/>
              <a:t>Conclusion</a:t>
            </a:r>
            <a:endParaRPr lang="en-IN" sz="4000" b="1" i="1" dirty="0"/>
          </a:p>
        </p:txBody>
      </p:sp>
      <p:sp>
        <p:nvSpPr>
          <p:cNvPr id="3" name="TextBox 2">
            <a:extLst>
              <a:ext uri="{FF2B5EF4-FFF2-40B4-BE49-F238E27FC236}">
                <a16:creationId xmlns:a16="http://schemas.microsoft.com/office/drawing/2014/main" id="{41095843-91F4-4453-B6D4-D103A8FFAB04}"/>
              </a:ext>
            </a:extLst>
          </p:cNvPr>
          <p:cNvSpPr txBox="1"/>
          <p:nvPr/>
        </p:nvSpPr>
        <p:spPr>
          <a:xfrm>
            <a:off x="1097280" y="2353585"/>
            <a:ext cx="9764203"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idea we made helps us to predict the worldwide covid cases in various countries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IN" sz="2400" dirty="0"/>
          </a:p>
        </p:txBody>
      </p:sp>
      <p:sp>
        <p:nvSpPr>
          <p:cNvPr id="4" name="TextBox 3">
            <a:extLst>
              <a:ext uri="{FF2B5EF4-FFF2-40B4-BE49-F238E27FC236}">
                <a16:creationId xmlns:a16="http://schemas.microsoft.com/office/drawing/2014/main" id="{CF7A9062-4122-4D10-9273-A5DB315403B8}"/>
              </a:ext>
            </a:extLst>
          </p:cNvPr>
          <p:cNvSpPr txBox="1"/>
          <p:nvPr/>
        </p:nvSpPr>
        <p:spPr>
          <a:xfrm>
            <a:off x="1097280" y="3075571"/>
            <a:ext cx="100584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can predict number of deaths, recoveries and  information about covid data.</a:t>
            </a:r>
            <a:endParaRPr lang="en-IN" sz="2400" dirty="0"/>
          </a:p>
        </p:txBody>
      </p:sp>
      <p:sp>
        <p:nvSpPr>
          <p:cNvPr id="5" name="TextBox 4">
            <a:extLst>
              <a:ext uri="{FF2B5EF4-FFF2-40B4-BE49-F238E27FC236}">
                <a16:creationId xmlns:a16="http://schemas.microsoft.com/office/drawing/2014/main" id="{73A41DA8-9FEF-4A20-AA5B-59DF9C5F222C}"/>
              </a:ext>
            </a:extLst>
          </p:cNvPr>
          <p:cNvSpPr txBox="1"/>
          <p:nvPr/>
        </p:nvSpPr>
        <p:spPr>
          <a:xfrm>
            <a:off x="1097280" y="3822795"/>
            <a:ext cx="953361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are linked with a news page which provides day to day updates about covid cases.</a:t>
            </a:r>
            <a:endParaRPr lang="en-IN" sz="2400" dirty="0"/>
          </a:p>
        </p:txBody>
      </p:sp>
    </p:spTree>
    <p:extLst>
      <p:ext uri="{BB962C8B-B14F-4D97-AF65-F5344CB8AC3E}">
        <p14:creationId xmlns:p14="http://schemas.microsoft.com/office/powerpoint/2010/main" val="2651856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8207-A797-4429-952C-04A238D0EE70}"/>
              </a:ext>
            </a:extLst>
          </p:cNvPr>
          <p:cNvSpPr>
            <a:spLocks noGrp="1"/>
          </p:cNvSpPr>
          <p:nvPr>
            <p:ph type="title"/>
          </p:nvPr>
        </p:nvSpPr>
        <p:spPr/>
        <p:txBody>
          <a:bodyPr>
            <a:normAutofit/>
          </a:bodyPr>
          <a:lstStyle/>
          <a:p>
            <a:r>
              <a:rPr lang="en-US" sz="4400" b="1" i="1" dirty="0"/>
              <a:t>References</a:t>
            </a:r>
            <a:endParaRPr lang="en-IN" sz="4400" b="1" i="1" dirty="0"/>
          </a:p>
        </p:txBody>
      </p:sp>
      <p:sp>
        <p:nvSpPr>
          <p:cNvPr id="18" name="TextBox 17">
            <a:extLst>
              <a:ext uri="{FF2B5EF4-FFF2-40B4-BE49-F238E27FC236}">
                <a16:creationId xmlns:a16="http://schemas.microsoft.com/office/drawing/2014/main" id="{6DAFD9B8-8AE3-4232-A9CA-3C131977E476}"/>
              </a:ext>
            </a:extLst>
          </p:cNvPr>
          <p:cNvSpPr txBox="1"/>
          <p:nvPr/>
        </p:nvSpPr>
        <p:spPr>
          <a:xfrm>
            <a:off x="1097280" y="2255712"/>
            <a:ext cx="9276430" cy="646331"/>
          </a:xfrm>
          <a:prstGeom prst="rect">
            <a:avLst/>
          </a:prstGeom>
          <a:noFill/>
        </p:spPr>
        <p:txBody>
          <a:bodyPr wrap="square">
            <a:spAutoFit/>
          </a:bodyPr>
          <a:lstStyle/>
          <a:p>
            <a:pPr marL="285750" indent="-285750">
              <a:buFont typeface="Arial" panose="020B0604020202020204" pitchFamily="34" charset="0"/>
              <a:buChar char="•"/>
            </a:pPr>
            <a:r>
              <a:rPr lang="en-IN" dirty="0">
                <a:hlinkClick r:id="rId2"/>
              </a:rPr>
              <a:t>https://www.analyticsvidhya.com/blog/2021/02/an-intuitive-guide-to-visualization-in-python/</a:t>
            </a:r>
            <a:endParaRPr lang="en-IN" dirty="0"/>
          </a:p>
        </p:txBody>
      </p:sp>
      <p:sp>
        <p:nvSpPr>
          <p:cNvPr id="20" name="TextBox 19">
            <a:extLst>
              <a:ext uri="{FF2B5EF4-FFF2-40B4-BE49-F238E27FC236}">
                <a16:creationId xmlns:a16="http://schemas.microsoft.com/office/drawing/2014/main" id="{AD889BFF-11A4-4817-BEB1-BCBF0D4E85FE}"/>
              </a:ext>
            </a:extLst>
          </p:cNvPr>
          <p:cNvSpPr txBox="1"/>
          <p:nvPr/>
        </p:nvSpPr>
        <p:spPr>
          <a:xfrm>
            <a:off x="1097280" y="2791683"/>
            <a:ext cx="8420757" cy="369332"/>
          </a:xfrm>
          <a:prstGeom prst="rect">
            <a:avLst/>
          </a:prstGeom>
          <a:noFill/>
        </p:spPr>
        <p:txBody>
          <a:bodyPr wrap="square">
            <a:spAutoFit/>
          </a:bodyPr>
          <a:lstStyle/>
          <a:p>
            <a:pPr marL="285750" indent="-285750">
              <a:buFont typeface="Arial" panose="020B0604020202020204" pitchFamily="34" charset="0"/>
              <a:buChar char="•"/>
            </a:pPr>
            <a:r>
              <a:rPr lang="en-IN" dirty="0">
                <a:hlinkClick r:id="rId3"/>
              </a:rPr>
              <a:t>https://www.lighthouselabs.ca/en/blog/the-five-stages-of-data-analysis</a:t>
            </a:r>
            <a:endParaRPr lang="en-IN" dirty="0"/>
          </a:p>
        </p:txBody>
      </p:sp>
      <p:sp>
        <p:nvSpPr>
          <p:cNvPr id="22" name="TextBox 21">
            <a:extLst>
              <a:ext uri="{FF2B5EF4-FFF2-40B4-BE49-F238E27FC236}">
                <a16:creationId xmlns:a16="http://schemas.microsoft.com/office/drawing/2014/main" id="{91AC0FFE-2E3C-4DB6-8280-3DF6D740B2D9}"/>
              </a:ext>
            </a:extLst>
          </p:cNvPr>
          <p:cNvSpPr txBox="1"/>
          <p:nvPr/>
        </p:nvSpPr>
        <p:spPr>
          <a:xfrm>
            <a:off x="1097280" y="3327654"/>
            <a:ext cx="7652582" cy="369332"/>
          </a:xfrm>
          <a:prstGeom prst="rect">
            <a:avLst/>
          </a:prstGeom>
          <a:noFill/>
        </p:spPr>
        <p:txBody>
          <a:bodyPr wrap="square">
            <a:spAutoFit/>
          </a:bodyPr>
          <a:lstStyle/>
          <a:p>
            <a:pPr marL="285750" indent="-285750">
              <a:buFont typeface="Arial" panose="020B0604020202020204" pitchFamily="34" charset="0"/>
              <a:buChar char="•"/>
            </a:pPr>
            <a:r>
              <a:rPr lang="en-IN" dirty="0">
                <a:hlinkClick r:id="rId3"/>
              </a:rPr>
              <a:t>https://www.lighthouselabs.ca/en/blog/the-five-stages-of-data-analysis</a:t>
            </a:r>
            <a:endParaRPr lang="en-IN" dirty="0"/>
          </a:p>
        </p:txBody>
      </p:sp>
      <p:sp>
        <p:nvSpPr>
          <p:cNvPr id="24" name="TextBox 23">
            <a:extLst>
              <a:ext uri="{FF2B5EF4-FFF2-40B4-BE49-F238E27FC236}">
                <a16:creationId xmlns:a16="http://schemas.microsoft.com/office/drawing/2014/main" id="{29265934-54CC-4618-8E6B-C566F5C15057}"/>
              </a:ext>
            </a:extLst>
          </p:cNvPr>
          <p:cNvSpPr txBox="1"/>
          <p:nvPr/>
        </p:nvSpPr>
        <p:spPr>
          <a:xfrm>
            <a:off x="1097280" y="3863625"/>
            <a:ext cx="6097314" cy="369332"/>
          </a:xfrm>
          <a:prstGeom prst="rect">
            <a:avLst/>
          </a:prstGeom>
          <a:noFill/>
        </p:spPr>
        <p:txBody>
          <a:bodyPr wrap="square">
            <a:spAutoFit/>
          </a:bodyPr>
          <a:lstStyle/>
          <a:p>
            <a:pPr marL="285750" indent="-285750">
              <a:buFont typeface="Arial" panose="020B0604020202020204" pitchFamily="34" charset="0"/>
              <a:buChar char="•"/>
            </a:pPr>
            <a:r>
              <a:rPr lang="en-IN" dirty="0">
                <a:hlinkClick r:id="rId4"/>
              </a:rPr>
              <a:t>https://www.jovian.ai/</a:t>
            </a:r>
            <a:endParaRPr lang="en-IN" dirty="0"/>
          </a:p>
        </p:txBody>
      </p:sp>
    </p:spTree>
    <p:extLst>
      <p:ext uri="{BB962C8B-B14F-4D97-AF65-F5344CB8AC3E}">
        <p14:creationId xmlns:p14="http://schemas.microsoft.com/office/powerpoint/2010/main" val="831279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BDFC08-36FB-44DD-B4C3-53EF450F48C2}"/>
              </a:ext>
            </a:extLst>
          </p:cNvPr>
          <p:cNvPicPr>
            <a:picLocks noChangeAspect="1"/>
          </p:cNvPicPr>
          <p:nvPr/>
        </p:nvPicPr>
        <p:blipFill rotWithShape="1">
          <a:blip r:embed="rId2"/>
          <a:srcRect l="-571" t="-6347" r="571" b="6347"/>
          <a:stretch/>
        </p:blipFill>
        <p:spPr>
          <a:xfrm>
            <a:off x="1360309" y="524786"/>
            <a:ext cx="8841214" cy="5223569"/>
          </a:xfrm>
          <a:prstGeom prst="rect">
            <a:avLst/>
          </a:prstGeom>
        </p:spPr>
      </p:pic>
    </p:spTree>
    <p:extLst>
      <p:ext uri="{BB962C8B-B14F-4D97-AF65-F5344CB8AC3E}">
        <p14:creationId xmlns:p14="http://schemas.microsoft.com/office/powerpoint/2010/main" val="315506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7FC1-0BCA-414C-9F71-25970E18948F}"/>
              </a:ext>
            </a:extLst>
          </p:cNvPr>
          <p:cNvSpPr>
            <a:spLocks noGrp="1"/>
          </p:cNvSpPr>
          <p:nvPr>
            <p:ph type="title"/>
          </p:nvPr>
        </p:nvSpPr>
        <p:spPr>
          <a:xfrm>
            <a:off x="1247053" y="286603"/>
            <a:ext cx="10058400" cy="1450757"/>
          </a:xfrm>
        </p:spPr>
        <p:txBody>
          <a:bodyPr>
            <a:normAutofit/>
          </a:bodyPr>
          <a:lstStyle/>
          <a:p>
            <a:r>
              <a:rPr lang="en-US" sz="4000" b="1" i="1" dirty="0"/>
              <a:t>OUTLINE</a:t>
            </a:r>
            <a:endParaRPr lang="en-IN" sz="4000" b="1" i="1" dirty="0"/>
          </a:p>
        </p:txBody>
      </p:sp>
      <p:sp>
        <p:nvSpPr>
          <p:cNvPr id="3" name="Content Placeholder 2">
            <a:extLst>
              <a:ext uri="{FF2B5EF4-FFF2-40B4-BE49-F238E27FC236}">
                <a16:creationId xmlns:a16="http://schemas.microsoft.com/office/drawing/2014/main" id="{003ABFCA-13EC-4EEC-B9DD-CE6804311E66}"/>
              </a:ext>
            </a:extLst>
          </p:cNvPr>
          <p:cNvSpPr>
            <a:spLocks noGrp="1"/>
          </p:cNvSpPr>
          <p:nvPr>
            <p:ph idx="1"/>
          </p:nvPr>
        </p:nvSpPr>
        <p:spPr>
          <a:xfrm>
            <a:off x="1247053" y="2010104"/>
            <a:ext cx="5689775" cy="4926724"/>
          </a:xfrm>
        </p:spPr>
        <p:txBody>
          <a:bodyPr>
            <a:normAutofit fontScale="25000" lnSpcReduction="20000"/>
          </a:bodyPr>
          <a:lstStyle/>
          <a:p>
            <a:pPr>
              <a:buFont typeface="Arial" panose="020B0604020202020204" pitchFamily="34" charset="0"/>
              <a:buChar char="•"/>
            </a:pPr>
            <a:r>
              <a:rPr lang="en-US" sz="8000" b="1" i="1" dirty="0"/>
              <a:t>Abstract</a:t>
            </a:r>
          </a:p>
          <a:p>
            <a:pPr>
              <a:buFont typeface="Arial" panose="020B0604020202020204" pitchFamily="34" charset="0"/>
              <a:buChar char="•"/>
            </a:pPr>
            <a:r>
              <a:rPr lang="en-US" sz="8000" b="1" i="1" dirty="0"/>
              <a:t>Introduction</a:t>
            </a:r>
          </a:p>
          <a:p>
            <a:pPr>
              <a:buFont typeface="Arial" panose="020B0604020202020204" pitchFamily="34" charset="0"/>
              <a:buChar char="•"/>
            </a:pPr>
            <a:r>
              <a:rPr lang="en-US" sz="8000" b="1" i="1" dirty="0"/>
              <a:t>Objectives</a:t>
            </a:r>
          </a:p>
          <a:p>
            <a:pPr>
              <a:buFont typeface="Arial" panose="020B0604020202020204" pitchFamily="34" charset="0"/>
              <a:buChar char="•"/>
            </a:pPr>
            <a:r>
              <a:rPr lang="en-US" sz="8000" b="1" i="1" dirty="0"/>
              <a:t>Literature survey</a:t>
            </a:r>
          </a:p>
          <a:p>
            <a:pPr marL="0" indent="0">
              <a:buNone/>
            </a:pPr>
            <a:r>
              <a:rPr lang="en-US" sz="8000" b="1" i="1" dirty="0"/>
              <a:t>    -Existing solutions</a:t>
            </a:r>
          </a:p>
          <a:p>
            <a:pPr marL="0" indent="0">
              <a:buNone/>
            </a:pPr>
            <a:r>
              <a:rPr lang="en-US" sz="8000" b="1" i="1" dirty="0"/>
              <a:t>      - Disadvantages of existing solutions</a:t>
            </a:r>
          </a:p>
          <a:p>
            <a:pPr>
              <a:buFont typeface="Arial" panose="020B0604020202020204" pitchFamily="34" charset="0"/>
              <a:buChar char="•"/>
            </a:pPr>
            <a:r>
              <a:rPr lang="en-US" sz="8000" b="1" i="1" dirty="0"/>
              <a:t>Proposed solution</a:t>
            </a:r>
          </a:p>
          <a:p>
            <a:pPr>
              <a:buFont typeface="Arial" panose="020B0604020202020204" pitchFamily="34" charset="0"/>
              <a:buChar char="•"/>
            </a:pPr>
            <a:r>
              <a:rPr lang="en-US" sz="8000" b="1" i="1" dirty="0"/>
              <a:t>Libraries</a:t>
            </a:r>
          </a:p>
          <a:p>
            <a:pPr>
              <a:buFont typeface="Arial" panose="020B0604020202020204" pitchFamily="34" charset="0"/>
              <a:buChar char="•"/>
            </a:pPr>
            <a:endParaRPr lang="en-US" sz="4600" b="1" i="1" dirty="0"/>
          </a:p>
          <a:p>
            <a:pPr marL="0" indent="0">
              <a:buNone/>
            </a:pPr>
            <a:endParaRPr lang="en-US" sz="3200" b="1" i="1" dirty="0"/>
          </a:p>
          <a:p>
            <a:pPr marL="0" indent="0">
              <a:buNone/>
            </a:pPr>
            <a:endParaRPr lang="en-US" sz="2800" b="1" i="1" dirty="0"/>
          </a:p>
          <a:p>
            <a:pPr marL="0" indent="0">
              <a:buNone/>
            </a:pPr>
            <a:endParaRPr lang="en-US" sz="3200" b="1" i="1" dirty="0"/>
          </a:p>
          <a:p>
            <a:pPr>
              <a:buFont typeface="Arial" panose="020B0604020202020204" pitchFamily="34" charset="0"/>
              <a:buChar char="•"/>
            </a:pPr>
            <a:endParaRPr lang="en-US" sz="3200" b="1" i="1" dirty="0"/>
          </a:p>
          <a:p>
            <a:pPr marL="0" indent="0">
              <a:buNone/>
            </a:pPr>
            <a:r>
              <a:rPr lang="en-IN" sz="3200" b="1" i="1" dirty="0"/>
              <a:t>v</a:t>
            </a:r>
          </a:p>
        </p:txBody>
      </p:sp>
      <p:sp>
        <p:nvSpPr>
          <p:cNvPr id="7" name="TextBox 6">
            <a:extLst>
              <a:ext uri="{FF2B5EF4-FFF2-40B4-BE49-F238E27FC236}">
                <a16:creationId xmlns:a16="http://schemas.microsoft.com/office/drawing/2014/main" id="{CCE65642-31C6-4B47-A87C-62363B6D1D1C}"/>
              </a:ext>
            </a:extLst>
          </p:cNvPr>
          <p:cNvSpPr txBox="1"/>
          <p:nvPr/>
        </p:nvSpPr>
        <p:spPr>
          <a:xfrm>
            <a:off x="7241891" y="1560787"/>
            <a:ext cx="6156434" cy="5488682"/>
          </a:xfrm>
          <a:prstGeom prst="rect">
            <a:avLst/>
          </a:prstGeom>
          <a:noFill/>
        </p:spPr>
        <p:txBody>
          <a:bodyPr wrap="square">
            <a:spAutoFit/>
          </a:bodyPr>
          <a:lstStyle/>
          <a:p>
            <a:pPr marR="0" lvl="0" algn="l" defTabSz="914400" rtl="0" eaLnBrk="1" fontAlgn="auto" latinLnBrk="0" hangingPunct="1">
              <a:lnSpc>
                <a:spcPct val="110000"/>
              </a:lnSpc>
              <a:spcBef>
                <a:spcPts val="1200"/>
              </a:spcBef>
              <a:spcAft>
                <a:spcPts val="200"/>
              </a:spcAft>
              <a:buClr>
                <a:srgbClr val="EC7016"/>
              </a:buClr>
              <a:buSzPct val="100000"/>
              <a:tabLst/>
              <a:defRPr/>
            </a:pPr>
            <a:endPar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endParaRP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Analysis Results</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Software</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UML Diagram</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Flow Chart</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Advantages</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Conclusion</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r>
              <a:rPr kumimoji="0" lang="en-US" sz="2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References</a:t>
            </a: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Arial" panose="020B0604020202020204" pitchFamily="34" charset="0"/>
              <a:buChar char="•"/>
              <a:tabLst/>
              <a:defRPr/>
            </a:pPr>
            <a:endParaRPr kumimoji="0" lang="en-US" sz="8000" b="1" i="1"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endParaRPr>
          </a:p>
        </p:txBody>
      </p:sp>
    </p:spTree>
    <p:extLst>
      <p:ext uri="{BB962C8B-B14F-4D97-AF65-F5344CB8AC3E}">
        <p14:creationId xmlns:p14="http://schemas.microsoft.com/office/powerpoint/2010/main" val="87657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9F8B3-FC36-4DCF-AF44-CA26BEA22120}"/>
              </a:ext>
            </a:extLst>
          </p:cNvPr>
          <p:cNvSpPr>
            <a:spLocks noGrp="1"/>
          </p:cNvSpPr>
          <p:nvPr>
            <p:ph type="title"/>
          </p:nvPr>
        </p:nvSpPr>
        <p:spPr/>
        <p:txBody>
          <a:bodyPr>
            <a:normAutofit/>
          </a:bodyPr>
          <a:lstStyle/>
          <a:p>
            <a:pPr>
              <a:lnSpc>
                <a:spcPct val="150000"/>
              </a:lnSpc>
            </a:pPr>
            <a:r>
              <a:rPr lang="en-US" sz="4000" b="1" i="1" dirty="0"/>
              <a:t>Abstract</a:t>
            </a:r>
            <a:endParaRPr lang="en-IN" sz="4000" b="1" i="1" dirty="0"/>
          </a:p>
        </p:txBody>
      </p:sp>
      <p:sp>
        <p:nvSpPr>
          <p:cNvPr id="3" name="Content Placeholder 2">
            <a:extLst>
              <a:ext uri="{FF2B5EF4-FFF2-40B4-BE49-F238E27FC236}">
                <a16:creationId xmlns:a16="http://schemas.microsoft.com/office/drawing/2014/main" id="{F309A85F-C93C-43E0-AE00-049CD3BBB2A5}"/>
              </a:ext>
            </a:extLst>
          </p:cNvPr>
          <p:cNvSpPr>
            <a:spLocks noGrp="1"/>
          </p:cNvSpPr>
          <p:nvPr>
            <p:ph idx="1"/>
          </p:nvPr>
        </p:nvSpPr>
        <p:spPr/>
        <p:txBody>
          <a:bodyPr>
            <a:normAutofit/>
          </a:bodyPr>
          <a:lstStyle/>
          <a:p>
            <a:r>
              <a:rPr lang="en-US" sz="1800" dirty="0"/>
              <a:t>    Coronavirus Disease (COVID-19) is an infectious disease caused by a newly discovered virus called Coronavirus. This COVID-19 is declared as a pandemic by WHO. It affects different people in different ways, its impact has been deleterious from both health perspective and an economic one which cannot be expected by us. So, let us have some idea on how it effects on the world, what are the death rates, recoveries in each place by the present technology. Now we are giving analysis on the data of COVID-19 for the awareness by statistical reports on its exponential growth and to take preventive measures to be safe from COVID-19 and to know what happening around us and how it effects.</a:t>
            </a:r>
          </a:p>
          <a:p>
            <a:r>
              <a:rPr lang="en-US" sz="1800" dirty="0"/>
              <a:t>So, we are using data driven technologies to make a case study on COVID-19. We are going to visualize the data which we collected using Python packages like plotly , folium, seaborn etc. The Data Set we collected is country wise and it is taken from the 2019 Novel Coronavirus Visual Dashboard operated by the Johns Hopkins University Center for Systems Science and Engineering (JHU CSSE).</a:t>
            </a:r>
            <a:endParaRPr lang="en-IN" sz="1800" dirty="0"/>
          </a:p>
        </p:txBody>
      </p:sp>
    </p:spTree>
    <p:extLst>
      <p:ext uri="{BB962C8B-B14F-4D97-AF65-F5344CB8AC3E}">
        <p14:creationId xmlns:p14="http://schemas.microsoft.com/office/powerpoint/2010/main" val="31865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91FB-86C2-4F9F-895F-7904686CEA54}"/>
              </a:ext>
            </a:extLst>
          </p:cNvPr>
          <p:cNvSpPr>
            <a:spLocks noGrp="1"/>
          </p:cNvSpPr>
          <p:nvPr>
            <p:ph type="title"/>
          </p:nvPr>
        </p:nvSpPr>
        <p:spPr/>
        <p:txBody>
          <a:bodyPr>
            <a:normAutofit/>
          </a:bodyPr>
          <a:lstStyle/>
          <a:p>
            <a:r>
              <a:rPr lang="en-US" sz="4000" b="1" i="1" dirty="0"/>
              <a:t>Introduction</a:t>
            </a:r>
            <a:endParaRPr lang="en-IN" sz="4000" b="1" i="1" dirty="0"/>
          </a:p>
        </p:txBody>
      </p:sp>
      <p:sp>
        <p:nvSpPr>
          <p:cNvPr id="3" name="Content Placeholder 2">
            <a:extLst>
              <a:ext uri="{FF2B5EF4-FFF2-40B4-BE49-F238E27FC236}">
                <a16:creationId xmlns:a16="http://schemas.microsoft.com/office/drawing/2014/main" id="{4324BCB9-4938-4C58-8D28-4AE33F8CD5FA}"/>
              </a:ext>
            </a:extLst>
          </p:cNvPr>
          <p:cNvSpPr>
            <a:spLocks noGrp="1"/>
          </p:cNvSpPr>
          <p:nvPr>
            <p:ph idx="1"/>
          </p:nvPr>
        </p:nvSpPr>
        <p:spPr/>
        <p:txBody>
          <a:bodyPr/>
          <a:lstStyle/>
          <a:p>
            <a:pPr>
              <a:buFont typeface="Wingdings" panose="05000000000000000000" pitchFamily="2" charset="2"/>
              <a:buChar char="§"/>
            </a:pPr>
            <a:r>
              <a:rPr lang="en-US" sz="1600" dirty="0"/>
              <a:t> </a:t>
            </a:r>
            <a:r>
              <a:rPr lang="en-US" sz="1800" dirty="0"/>
              <a:t>Coronaviruses are a large family of viruses that are known to cause illness ranging from the common cold to more severe diseases such as Middle East Respiratory Syndrome (MERS) and Severe Acute Respiratory Syndrome (SARS).</a:t>
            </a:r>
          </a:p>
          <a:p>
            <a:pPr>
              <a:buFont typeface="Wingdings" panose="05000000000000000000" pitchFamily="2" charset="2"/>
              <a:buChar char="§"/>
            </a:pPr>
            <a:r>
              <a:rPr lang="en-US" sz="1800" dirty="0"/>
              <a:t> In this project, you will learn how to preprocess and merge datasets to calculate needed measures and prepare them for an Analysis.  we are going to work with the COVID19 dataset, which consists of the data related to the cumulative number of confirmed cases, per day, in each Country. </a:t>
            </a:r>
          </a:p>
          <a:p>
            <a:pPr>
              <a:buFont typeface="Wingdings" panose="05000000000000000000" pitchFamily="2" charset="2"/>
              <a:buChar char="§"/>
            </a:pPr>
            <a:r>
              <a:rPr lang="en-US" sz="1800" dirty="0"/>
              <a:t> We are going to analysis the covid by comparing different countries and understanding how it is changing day by day.</a:t>
            </a:r>
          </a:p>
          <a:p>
            <a:pPr>
              <a:buFont typeface="Wingdings" panose="05000000000000000000" pitchFamily="2" charset="2"/>
              <a:buChar char="§"/>
            </a:pPr>
            <a:r>
              <a:rPr lang="en-US" sz="1800" dirty="0"/>
              <a:t> We also provide with daily news updates on Covid from varies countries and number of covid cases also. </a:t>
            </a:r>
          </a:p>
          <a:p>
            <a:pPr>
              <a:buFont typeface="Arial" panose="020B0604020202020204" pitchFamily="34" charset="0"/>
              <a:buChar char="•"/>
            </a:pPr>
            <a:endParaRPr lang="en-US" sz="1600" dirty="0"/>
          </a:p>
          <a:p>
            <a:pPr marL="0" indent="0">
              <a:buNone/>
            </a:pPr>
            <a:endParaRPr lang="en-US" sz="1600" dirty="0"/>
          </a:p>
          <a:p>
            <a:pPr>
              <a:buFont typeface="Arial" panose="020B0604020202020204" pitchFamily="34" charset="0"/>
              <a:buChar char="•"/>
            </a:pPr>
            <a:endParaRPr lang="en-IN" sz="1400" dirty="0"/>
          </a:p>
        </p:txBody>
      </p:sp>
    </p:spTree>
    <p:extLst>
      <p:ext uri="{BB962C8B-B14F-4D97-AF65-F5344CB8AC3E}">
        <p14:creationId xmlns:p14="http://schemas.microsoft.com/office/powerpoint/2010/main" val="1414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99CB-6FFA-45BF-8E61-AF880B715D91}"/>
              </a:ext>
            </a:extLst>
          </p:cNvPr>
          <p:cNvSpPr>
            <a:spLocks noGrp="1"/>
          </p:cNvSpPr>
          <p:nvPr>
            <p:ph type="title"/>
          </p:nvPr>
        </p:nvSpPr>
        <p:spPr>
          <a:xfrm>
            <a:off x="1097280" y="525143"/>
            <a:ext cx="10058400" cy="1160534"/>
          </a:xfrm>
        </p:spPr>
        <p:txBody>
          <a:bodyPr>
            <a:normAutofit/>
          </a:bodyPr>
          <a:lstStyle/>
          <a:p>
            <a:r>
              <a:rPr lang="en-US" sz="4000" b="1" i="1" dirty="0"/>
              <a:t>Objectives</a:t>
            </a:r>
            <a:endParaRPr lang="en-IN" sz="4000" b="1" i="1" dirty="0"/>
          </a:p>
        </p:txBody>
      </p:sp>
      <p:sp>
        <p:nvSpPr>
          <p:cNvPr id="3" name="Content Placeholder 2">
            <a:extLst>
              <a:ext uri="{FF2B5EF4-FFF2-40B4-BE49-F238E27FC236}">
                <a16:creationId xmlns:a16="http://schemas.microsoft.com/office/drawing/2014/main" id="{42B731C1-A5E3-4621-87F4-D129C32D2F5D}"/>
              </a:ext>
            </a:extLst>
          </p:cNvPr>
          <p:cNvSpPr>
            <a:spLocks noGrp="1"/>
          </p:cNvSpPr>
          <p:nvPr>
            <p:ph idx="1"/>
          </p:nvPr>
        </p:nvSpPr>
        <p:spPr>
          <a:xfrm>
            <a:off x="1097279" y="2043485"/>
            <a:ext cx="10002741" cy="3657600"/>
          </a:xfrm>
        </p:spPr>
        <p:txBody>
          <a:bodyPr>
            <a:normAutofit/>
          </a:bodyPr>
          <a:lstStyle/>
          <a:p>
            <a:pPr>
              <a:buFont typeface="Wingdings" panose="05000000000000000000" pitchFamily="2" charset="2"/>
              <a:buChar char="q"/>
            </a:pPr>
            <a:r>
              <a:rPr lang="en-US" sz="1800" dirty="0"/>
              <a:t>    </a:t>
            </a:r>
            <a:r>
              <a:rPr lang="en-US" dirty="0"/>
              <a:t>Confirmed tested cases of Coronavirus infection</a:t>
            </a:r>
          </a:p>
          <a:p>
            <a:pPr>
              <a:buFont typeface="Wingdings" panose="05000000000000000000" pitchFamily="2" charset="2"/>
              <a:buChar char="q"/>
            </a:pPr>
            <a:r>
              <a:rPr lang="en-US" dirty="0"/>
              <a:t>    We going to compare with other diseases like Ebola, H1N1 etc...</a:t>
            </a:r>
          </a:p>
          <a:p>
            <a:pPr>
              <a:buFont typeface="Wingdings" panose="05000000000000000000" pitchFamily="2" charset="2"/>
              <a:buChar char="q"/>
            </a:pPr>
            <a:r>
              <a:rPr lang="en-US" dirty="0"/>
              <a:t>    The number of people who have reportedly died while sick with Coronavirus.  </a:t>
            </a:r>
          </a:p>
          <a:p>
            <a:pPr>
              <a:buFont typeface="Wingdings" panose="05000000000000000000" pitchFamily="2" charset="2"/>
              <a:buChar char="q"/>
            </a:pPr>
            <a:r>
              <a:rPr lang="en-US" dirty="0"/>
              <a:t>    The number of people who have reportedly recovered from it.</a:t>
            </a:r>
          </a:p>
          <a:p>
            <a:pPr>
              <a:buFont typeface="Wingdings" panose="05000000000000000000" pitchFamily="2" charset="2"/>
              <a:buChar char="q"/>
            </a:pPr>
            <a:r>
              <a:rPr lang="en-US" dirty="0"/>
              <a:t>    We are going to provide with Daily news Updates.</a:t>
            </a:r>
          </a:p>
        </p:txBody>
      </p:sp>
    </p:spTree>
    <p:extLst>
      <p:ext uri="{BB962C8B-B14F-4D97-AF65-F5344CB8AC3E}">
        <p14:creationId xmlns:p14="http://schemas.microsoft.com/office/powerpoint/2010/main" val="129771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F79C-7544-48E5-B3BF-08F4B711544A}"/>
              </a:ext>
            </a:extLst>
          </p:cNvPr>
          <p:cNvSpPr>
            <a:spLocks noGrp="1"/>
          </p:cNvSpPr>
          <p:nvPr>
            <p:ph type="title"/>
          </p:nvPr>
        </p:nvSpPr>
        <p:spPr>
          <a:xfrm>
            <a:off x="1098603" y="-277160"/>
            <a:ext cx="10168393" cy="1891274"/>
          </a:xfrm>
        </p:spPr>
        <p:txBody>
          <a:bodyPr>
            <a:normAutofit/>
          </a:bodyPr>
          <a:lstStyle/>
          <a:p>
            <a:r>
              <a:rPr lang="en-US" sz="4000" b="1" i="1" dirty="0"/>
              <a:t>Literature survey</a:t>
            </a:r>
            <a:endParaRPr lang="en-IN" sz="4000" b="1" i="1" dirty="0"/>
          </a:p>
        </p:txBody>
      </p:sp>
      <p:sp>
        <p:nvSpPr>
          <p:cNvPr id="3" name="Content Placeholder 2">
            <a:extLst>
              <a:ext uri="{FF2B5EF4-FFF2-40B4-BE49-F238E27FC236}">
                <a16:creationId xmlns:a16="http://schemas.microsoft.com/office/drawing/2014/main" id="{12934BDC-D7D6-49E6-A598-F83BFDC8E8A1}"/>
              </a:ext>
            </a:extLst>
          </p:cNvPr>
          <p:cNvSpPr>
            <a:spLocks noGrp="1"/>
          </p:cNvSpPr>
          <p:nvPr>
            <p:ph idx="1"/>
          </p:nvPr>
        </p:nvSpPr>
        <p:spPr>
          <a:xfrm>
            <a:off x="1239740" y="2108200"/>
            <a:ext cx="10027256" cy="3760891"/>
          </a:xfrm>
        </p:spPr>
        <p:txBody>
          <a:bodyPr>
            <a:normAutofit/>
          </a:bodyPr>
          <a:lstStyle/>
          <a:p>
            <a:pPr>
              <a:buFont typeface="Wingdings" panose="05000000000000000000" pitchFamily="2" charset="2"/>
              <a:buChar char="Ø"/>
            </a:pPr>
            <a:r>
              <a:rPr lang="en-US" sz="3200" b="1" dirty="0"/>
              <a:t>Existing Solution</a:t>
            </a:r>
          </a:p>
          <a:p>
            <a:pPr marL="0" indent="0">
              <a:buNone/>
            </a:pPr>
            <a:r>
              <a:rPr lang="en-US" sz="3200" b="1" dirty="0"/>
              <a:t>      </a:t>
            </a:r>
            <a:r>
              <a:rPr lang="en-US" sz="2400" b="1" i="1" u="sng" dirty="0">
                <a:solidFill>
                  <a:srgbClr val="FFC000"/>
                </a:solidFill>
              </a:rPr>
              <a:t>GOVERNMENT COVID TRACKER :</a:t>
            </a:r>
          </a:p>
          <a:p>
            <a:pPr lvl="5">
              <a:buFont typeface="Wingdings" panose="05000000000000000000" pitchFamily="2" charset="2"/>
              <a:buChar char="ü"/>
            </a:pPr>
            <a:r>
              <a:rPr lang="en-US" sz="2000" dirty="0"/>
              <a:t>Government of India is taking all necessary steps to ensure that we are prepared well to face the challenge and threat posed by the growing pandemic of COVID-19 the Corona Virus. </a:t>
            </a:r>
          </a:p>
          <a:p>
            <a:pPr lvl="5">
              <a:buFont typeface="Wingdings" panose="05000000000000000000" pitchFamily="2" charset="2"/>
              <a:buChar char="ü"/>
            </a:pPr>
            <a:r>
              <a:rPr lang="en-US" sz="2000" dirty="0"/>
              <a:t>The most important factor in preventing the spread of the Virus locally is to empower the citizens with the right information and taking precautions as per the advisories being issued by Ministry of Health &amp; Family Welfare.</a:t>
            </a:r>
            <a:endParaRPr lang="en-US" sz="2000" b="1" i="1" u="sng" dirty="0"/>
          </a:p>
          <a:p>
            <a:pPr marL="0" indent="0">
              <a:buNone/>
            </a:pPr>
            <a:endParaRPr lang="en-IN" sz="3200" b="1" dirty="0"/>
          </a:p>
        </p:txBody>
      </p:sp>
    </p:spTree>
    <p:extLst>
      <p:ext uri="{BB962C8B-B14F-4D97-AF65-F5344CB8AC3E}">
        <p14:creationId xmlns:p14="http://schemas.microsoft.com/office/powerpoint/2010/main" val="202204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F8ECB7-96F8-43E0-A40E-01E3FEB4D642}"/>
              </a:ext>
            </a:extLst>
          </p:cNvPr>
          <p:cNvPicPr>
            <a:picLocks noGrp="1" noChangeAspect="1"/>
          </p:cNvPicPr>
          <p:nvPr>
            <p:ph idx="4294967295"/>
          </p:nvPr>
        </p:nvPicPr>
        <p:blipFill>
          <a:blip r:embed="rId2"/>
          <a:stretch>
            <a:fillRect/>
          </a:stretch>
        </p:blipFill>
        <p:spPr>
          <a:xfrm>
            <a:off x="2865748" y="499130"/>
            <a:ext cx="6191250" cy="31146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B7DB1825-D527-4078-AF6D-B2CEF4FF3A97}"/>
              </a:ext>
            </a:extLst>
          </p:cNvPr>
          <p:cNvSpPr txBox="1"/>
          <p:nvPr/>
        </p:nvSpPr>
        <p:spPr>
          <a:xfrm>
            <a:off x="848412" y="4062953"/>
            <a:ext cx="10454326" cy="1323439"/>
          </a:xfrm>
          <a:prstGeom prst="rect">
            <a:avLst/>
          </a:prstGeom>
          <a:noFill/>
        </p:spPr>
        <p:txBody>
          <a:bodyPr wrap="square">
            <a:spAutoFit/>
          </a:bodyPr>
          <a:lstStyle/>
          <a:p>
            <a:pPr marL="285750" indent="-285750">
              <a:buFont typeface="Wingdings" panose="05000000000000000000" pitchFamily="2" charset="2"/>
              <a:buChar char="q"/>
            </a:pPr>
            <a:r>
              <a:rPr lang="en-IN" sz="2000" dirty="0">
                <a:solidFill>
                  <a:schemeClr val="tx2"/>
                </a:solidFill>
              </a:rPr>
              <a:t>This website will provide total number of active cases.</a:t>
            </a:r>
          </a:p>
          <a:p>
            <a:pPr marL="285750" indent="-285750">
              <a:buFont typeface="Wingdings" panose="05000000000000000000" pitchFamily="2" charset="2"/>
              <a:buChar char="q"/>
            </a:pPr>
            <a:r>
              <a:rPr lang="en-IN" sz="2000" dirty="0">
                <a:solidFill>
                  <a:schemeClr val="tx2"/>
                </a:solidFill>
              </a:rPr>
              <a:t>Total number of people discharged and total deaths till present date.</a:t>
            </a:r>
          </a:p>
          <a:p>
            <a:pPr marL="285750" indent="-285750">
              <a:buFont typeface="Wingdings" panose="05000000000000000000" pitchFamily="2" charset="2"/>
              <a:buChar char="q"/>
            </a:pPr>
            <a:r>
              <a:rPr lang="en-IN" sz="2000" dirty="0">
                <a:solidFill>
                  <a:schemeClr val="tx2"/>
                </a:solidFill>
              </a:rPr>
              <a:t>It also provide the information in state wise also.</a:t>
            </a:r>
          </a:p>
          <a:p>
            <a:pPr marL="285750" indent="-285750">
              <a:buFont typeface="Wingdings" panose="05000000000000000000" pitchFamily="2" charset="2"/>
              <a:buChar char="q"/>
            </a:pPr>
            <a:r>
              <a:rPr lang="en-IN" sz="2000" dirty="0">
                <a:solidFill>
                  <a:schemeClr val="tx2"/>
                </a:solidFill>
              </a:rPr>
              <a:t>And the total number of people vaccinated.</a:t>
            </a:r>
            <a:r>
              <a:rPr lang="en-IN" sz="1600" dirty="0">
                <a:solidFill>
                  <a:schemeClr val="tx2"/>
                </a:solidFill>
              </a:rPr>
              <a:t> </a:t>
            </a:r>
          </a:p>
        </p:txBody>
      </p:sp>
      <p:pic>
        <p:nvPicPr>
          <p:cNvPr id="3" name="Picture 2">
            <a:extLst>
              <a:ext uri="{FF2B5EF4-FFF2-40B4-BE49-F238E27FC236}">
                <a16:creationId xmlns:a16="http://schemas.microsoft.com/office/drawing/2014/main" id="{ED024ECA-118B-4F24-A0BD-047C8BBB207A}"/>
              </a:ext>
            </a:extLst>
          </p:cNvPr>
          <p:cNvPicPr>
            <a:picLocks noChangeAspect="1"/>
          </p:cNvPicPr>
          <p:nvPr/>
        </p:nvPicPr>
        <p:blipFill>
          <a:blip r:embed="rId3"/>
          <a:stretch>
            <a:fillRect/>
          </a:stretch>
        </p:blipFill>
        <p:spPr>
          <a:xfrm>
            <a:off x="2604472" y="5565006"/>
            <a:ext cx="6713802" cy="541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63006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5B294-E365-4246-8742-49991C600F05}"/>
              </a:ext>
            </a:extLst>
          </p:cNvPr>
          <p:cNvSpPr txBox="1"/>
          <p:nvPr/>
        </p:nvSpPr>
        <p:spPr>
          <a:xfrm>
            <a:off x="235670" y="367647"/>
            <a:ext cx="7616858"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Disadvantages of existing solution</a:t>
            </a:r>
            <a:r>
              <a:rPr lang="en-US" sz="3200" dirty="0"/>
              <a:t>:</a:t>
            </a:r>
            <a:endParaRPr lang="en-IN" sz="3200" dirty="0"/>
          </a:p>
        </p:txBody>
      </p:sp>
      <p:sp>
        <p:nvSpPr>
          <p:cNvPr id="4" name="TextBox 3">
            <a:extLst>
              <a:ext uri="{FF2B5EF4-FFF2-40B4-BE49-F238E27FC236}">
                <a16:creationId xmlns:a16="http://schemas.microsoft.com/office/drawing/2014/main" id="{7D4275A0-F019-4442-A848-9A221928E634}"/>
              </a:ext>
            </a:extLst>
          </p:cNvPr>
          <p:cNvSpPr txBox="1"/>
          <p:nvPr/>
        </p:nvSpPr>
        <p:spPr>
          <a:xfrm>
            <a:off x="652805" y="1488964"/>
            <a:ext cx="11158980" cy="3323987"/>
          </a:xfrm>
          <a:prstGeom prst="rect">
            <a:avLst/>
          </a:prstGeom>
          <a:noFill/>
        </p:spPr>
        <p:txBody>
          <a:bodyPr wrap="square">
            <a:spAutoFit/>
          </a:bodyPr>
          <a:lstStyle/>
          <a:p>
            <a:pPr marL="285750" indent="-285750">
              <a:buFont typeface="Wingdings" panose="05000000000000000000" pitchFamily="2" charset="2"/>
              <a:buChar char="§"/>
            </a:pPr>
            <a:r>
              <a:rPr lang="en-IN" sz="2400" dirty="0"/>
              <a:t>The website will not provide the visualization of covid 19 cases, recoveries, deaths.</a:t>
            </a:r>
          </a:p>
          <a:p>
            <a:pPr marL="285750" indent="-285750">
              <a:buFont typeface="Wingdings" panose="05000000000000000000" pitchFamily="2" charset="2"/>
              <a:buChar char="§"/>
            </a:pPr>
            <a:r>
              <a:rPr lang="en-IN" sz="2400" dirty="0"/>
              <a:t>By visualizing the previous data we can predict the future and take measurable precautions.</a:t>
            </a:r>
          </a:p>
          <a:p>
            <a:pPr marL="285750" indent="-285750">
              <a:buFont typeface="Wingdings" panose="05000000000000000000" pitchFamily="2" charset="2"/>
              <a:buChar char="§"/>
            </a:pPr>
            <a:r>
              <a:rPr lang="en-IN" sz="2400" dirty="0"/>
              <a:t>It is not having breaking news related to COVID.</a:t>
            </a:r>
          </a:p>
          <a:p>
            <a:pPr marL="285750" indent="-285750">
              <a:buFont typeface="Wingdings" panose="05000000000000000000" pitchFamily="2" charset="2"/>
              <a:buChar char="§"/>
            </a:pPr>
            <a:r>
              <a:rPr lang="en-IN" sz="2400" dirty="0"/>
              <a:t>The website does not have different countries covid covid cases, recoveries, deaths.</a:t>
            </a:r>
          </a:p>
          <a:p>
            <a:pPr marL="285750" indent="-285750">
              <a:buFont typeface="Wingdings" panose="05000000000000000000" pitchFamily="2" charset="2"/>
              <a:buChar char="§"/>
            </a:pPr>
            <a:r>
              <a:rPr lang="en-IN" sz="2400" dirty="0"/>
              <a:t>It does not provide some visualization through graphs or heat maps, by providing this it will we easy to understand the current situation of covid in the present place.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39596539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{57C66627-79F1-4194-A313-7C48BFB4462B}tf22712842_win32</Template>
  <TotalTime>902</TotalTime>
  <Words>1284</Words>
  <Application>Microsoft Office PowerPoint</Application>
  <PresentationFormat>Widescreen</PresentationFormat>
  <Paragraphs>116</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vt:lpstr>
      <vt:lpstr>Bookman Old Style</vt:lpstr>
      <vt:lpstr>Calibri</vt:lpstr>
      <vt:lpstr>Franklin Gothic Book</vt:lpstr>
      <vt:lpstr>Google Sans</vt:lpstr>
      <vt:lpstr>Helvetica Neue</vt:lpstr>
      <vt:lpstr>Times New Roman</vt:lpstr>
      <vt:lpstr>Wingdings</vt:lpstr>
      <vt:lpstr>1_RetrospectVTI</vt:lpstr>
      <vt:lpstr>TRACKING CORONA VIRUS</vt:lpstr>
      <vt:lpstr>PowerPoint Presentation</vt:lpstr>
      <vt:lpstr>OUTLINE</vt:lpstr>
      <vt:lpstr>Abstract</vt:lpstr>
      <vt:lpstr>Introduction</vt:lpstr>
      <vt:lpstr>Objectives</vt:lpstr>
      <vt:lpstr>Literature survey</vt:lpstr>
      <vt:lpstr>PowerPoint Presentation</vt:lpstr>
      <vt:lpstr>PowerPoint Presentation</vt:lpstr>
      <vt:lpstr>Proposed solution</vt:lpstr>
      <vt:lpstr>PowerPoint Presentation</vt:lpstr>
      <vt:lpstr>PowerPoint Presentation</vt:lpstr>
      <vt:lpstr>1] Libraries</vt:lpstr>
      <vt:lpstr>2] Importing COVID19 dataset and preparing it for the analysis by dropping columns and aggregating rows.</vt:lpstr>
      <vt:lpstr>3] Checking for null values and filling the dummy values.</vt:lpstr>
      <vt:lpstr> Visualizing our analysis results </vt:lpstr>
      <vt:lpstr>PowerPoint Presentation</vt:lpstr>
      <vt:lpstr>Few more Visualizing … </vt:lpstr>
      <vt:lpstr>Software:-</vt:lpstr>
      <vt:lpstr>UML DIAGRAM</vt:lpstr>
      <vt:lpstr>Flow Chart</vt:lpstr>
      <vt:lpstr>Advantages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CORONA VIRUS</dc:title>
  <dc:creator>Sahithi Noothi</dc:creator>
  <cp:lastModifiedBy>Sahithi Noothi</cp:lastModifiedBy>
  <cp:revision>12</cp:revision>
  <dcterms:created xsi:type="dcterms:W3CDTF">2021-11-23T14:15:16Z</dcterms:created>
  <dcterms:modified xsi:type="dcterms:W3CDTF">2021-12-08T16:55:09Z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